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ppt/notesSlides/notesSlide150.xml" ContentType="application/vnd.openxmlformats-officedocument.presentationml.notesSlide+xml"/>
  <Override PartName="/ppt/notesSlides/notesSlide151.xml" ContentType="application/vnd.openxmlformats-officedocument.presentationml.notesSlide+xml"/>
  <Override PartName="/ppt/notesSlides/notesSlide152.xml" ContentType="application/vnd.openxmlformats-officedocument.presentationml.notesSlide+xml"/>
  <Override PartName="/ppt/notesSlides/notesSlide153.xml" ContentType="application/vnd.openxmlformats-officedocument.presentationml.notesSlide+xml"/>
  <Override PartName="/ppt/notesSlides/notesSlide154.xml" ContentType="application/vnd.openxmlformats-officedocument.presentationml.notesSlide+xml"/>
  <Override PartName="/ppt/notesSlides/notesSlide155.xml" ContentType="application/vnd.openxmlformats-officedocument.presentationml.notesSlide+xml"/>
  <Override PartName="/ppt/notesSlides/notesSlide156.xml" ContentType="application/vnd.openxmlformats-officedocument.presentationml.notesSlide+xml"/>
  <Override PartName="/ppt/notesSlides/notesSlide157.xml" ContentType="application/vnd.openxmlformats-officedocument.presentationml.notesSlide+xml"/>
  <Override PartName="/ppt/notesSlides/notesSlide158.xml" ContentType="application/vnd.openxmlformats-officedocument.presentationml.notesSlide+xml"/>
  <Override PartName="/ppt/notesSlides/notesSlide159.xml" ContentType="application/vnd.openxmlformats-officedocument.presentationml.notesSlide+xml"/>
  <Override PartName="/ppt/notesSlides/notesSlide1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3"/>
  </p:notesMasterIdLst>
  <p:sldIdLst>
    <p:sldId id="256" r:id="rId2"/>
    <p:sldId id="482" r:id="rId3"/>
    <p:sldId id="258" r:id="rId4"/>
    <p:sldId id="259" r:id="rId5"/>
    <p:sldId id="261" r:id="rId6"/>
    <p:sldId id="257" r:id="rId7"/>
    <p:sldId id="262" r:id="rId8"/>
    <p:sldId id="263" r:id="rId9"/>
    <p:sldId id="264" r:id="rId10"/>
    <p:sldId id="265" r:id="rId11"/>
    <p:sldId id="266" r:id="rId12"/>
    <p:sldId id="267" r:id="rId13"/>
    <p:sldId id="483" r:id="rId14"/>
    <p:sldId id="484" r:id="rId15"/>
    <p:sldId id="270" r:id="rId16"/>
    <p:sldId id="268" r:id="rId17"/>
    <p:sldId id="269" r:id="rId18"/>
    <p:sldId id="272" r:id="rId19"/>
    <p:sldId id="274" r:id="rId20"/>
    <p:sldId id="273" r:id="rId21"/>
    <p:sldId id="275" r:id="rId22"/>
    <p:sldId id="276" r:id="rId23"/>
    <p:sldId id="277" r:id="rId24"/>
    <p:sldId id="278" r:id="rId25"/>
    <p:sldId id="279" r:id="rId26"/>
    <p:sldId id="280" r:id="rId27"/>
    <p:sldId id="283" r:id="rId28"/>
    <p:sldId id="284" r:id="rId29"/>
    <p:sldId id="285" r:id="rId30"/>
    <p:sldId id="287" r:id="rId31"/>
    <p:sldId id="286" r:id="rId32"/>
    <p:sldId id="288" r:id="rId33"/>
    <p:sldId id="289" r:id="rId34"/>
    <p:sldId id="290" r:id="rId35"/>
    <p:sldId id="291" r:id="rId36"/>
    <p:sldId id="300" r:id="rId37"/>
    <p:sldId id="485" r:id="rId38"/>
    <p:sldId id="486" r:id="rId39"/>
    <p:sldId id="301" r:id="rId40"/>
    <p:sldId id="299" r:id="rId41"/>
    <p:sldId id="302" r:id="rId42"/>
    <p:sldId id="303" r:id="rId43"/>
    <p:sldId id="304" r:id="rId44"/>
    <p:sldId id="305" r:id="rId45"/>
    <p:sldId id="487" r:id="rId46"/>
    <p:sldId id="310" r:id="rId47"/>
    <p:sldId id="315" r:id="rId48"/>
    <p:sldId id="314" r:id="rId49"/>
    <p:sldId id="313" r:id="rId50"/>
    <p:sldId id="311" r:id="rId51"/>
    <p:sldId id="312" r:id="rId52"/>
    <p:sldId id="494" r:id="rId53"/>
    <p:sldId id="493" r:id="rId54"/>
    <p:sldId id="495" r:id="rId55"/>
    <p:sldId id="489" r:id="rId56"/>
    <p:sldId id="490" r:id="rId57"/>
    <p:sldId id="491" r:id="rId58"/>
    <p:sldId id="501" r:id="rId59"/>
    <p:sldId id="500" r:id="rId60"/>
    <p:sldId id="502" r:id="rId61"/>
    <p:sldId id="504" r:id="rId62"/>
    <p:sldId id="505" r:id="rId63"/>
    <p:sldId id="506" r:id="rId64"/>
    <p:sldId id="498" r:id="rId65"/>
    <p:sldId id="499" r:id="rId66"/>
    <p:sldId id="503" r:id="rId67"/>
    <p:sldId id="497" r:id="rId68"/>
    <p:sldId id="507" r:id="rId69"/>
    <p:sldId id="508" r:id="rId70"/>
    <p:sldId id="509" r:id="rId71"/>
    <p:sldId id="510" r:id="rId72"/>
    <p:sldId id="511" r:id="rId73"/>
    <p:sldId id="512" r:id="rId74"/>
    <p:sldId id="513" r:id="rId75"/>
    <p:sldId id="317" r:id="rId76"/>
    <p:sldId id="408" r:id="rId77"/>
    <p:sldId id="409" r:id="rId78"/>
    <p:sldId id="325" r:id="rId79"/>
    <p:sldId id="326" r:id="rId80"/>
    <p:sldId id="327" r:id="rId81"/>
    <p:sldId id="332" r:id="rId82"/>
    <p:sldId id="328" r:id="rId83"/>
    <p:sldId id="329" r:id="rId84"/>
    <p:sldId id="330" r:id="rId85"/>
    <p:sldId id="331" r:id="rId86"/>
    <p:sldId id="410" r:id="rId87"/>
    <p:sldId id="345" r:id="rId88"/>
    <p:sldId id="346" r:id="rId89"/>
    <p:sldId id="350" r:id="rId90"/>
    <p:sldId id="351" r:id="rId91"/>
    <p:sldId id="349" r:id="rId92"/>
    <p:sldId id="353" r:id="rId93"/>
    <p:sldId id="338" r:id="rId94"/>
    <p:sldId id="339" r:id="rId95"/>
    <p:sldId id="340" r:id="rId96"/>
    <p:sldId id="342" r:id="rId97"/>
    <p:sldId id="352" r:id="rId98"/>
    <p:sldId id="411" r:id="rId99"/>
    <p:sldId id="412" r:id="rId100"/>
    <p:sldId id="355" r:id="rId101"/>
    <p:sldId id="365" r:id="rId102"/>
    <p:sldId id="356" r:id="rId103"/>
    <p:sldId id="357" r:id="rId104"/>
    <p:sldId id="413" r:id="rId105"/>
    <p:sldId id="360" r:id="rId106"/>
    <p:sldId id="358" r:id="rId107"/>
    <p:sldId id="359" r:id="rId108"/>
    <p:sldId id="361" r:id="rId109"/>
    <p:sldId id="362" r:id="rId110"/>
    <p:sldId id="363" r:id="rId111"/>
    <p:sldId id="364" r:id="rId112"/>
    <p:sldId id="366" r:id="rId113"/>
    <p:sldId id="369" r:id="rId114"/>
    <p:sldId id="368" r:id="rId115"/>
    <p:sldId id="370" r:id="rId116"/>
    <p:sldId id="373" r:id="rId117"/>
    <p:sldId id="374" r:id="rId118"/>
    <p:sldId id="375" r:id="rId119"/>
    <p:sldId id="376" r:id="rId120"/>
    <p:sldId id="377" r:id="rId121"/>
    <p:sldId id="378" r:id="rId122"/>
    <p:sldId id="379" r:id="rId123"/>
    <p:sldId id="380" r:id="rId124"/>
    <p:sldId id="387" r:id="rId125"/>
    <p:sldId id="381" r:id="rId126"/>
    <p:sldId id="388" r:id="rId127"/>
    <p:sldId id="382" r:id="rId128"/>
    <p:sldId id="383" r:id="rId129"/>
    <p:sldId id="384" r:id="rId130"/>
    <p:sldId id="385" r:id="rId131"/>
    <p:sldId id="386" r:id="rId132"/>
    <p:sldId id="389" r:id="rId133"/>
    <p:sldId id="390" r:id="rId134"/>
    <p:sldId id="391" r:id="rId135"/>
    <p:sldId id="392" r:id="rId136"/>
    <p:sldId id="393" r:id="rId137"/>
    <p:sldId id="394" r:id="rId138"/>
    <p:sldId id="396" r:id="rId139"/>
    <p:sldId id="400" r:id="rId140"/>
    <p:sldId id="397" r:id="rId141"/>
    <p:sldId id="398" r:id="rId142"/>
    <p:sldId id="399" r:id="rId143"/>
    <p:sldId id="402" r:id="rId144"/>
    <p:sldId id="403" r:id="rId145"/>
    <p:sldId id="404" r:id="rId146"/>
    <p:sldId id="405" r:id="rId147"/>
    <p:sldId id="406" r:id="rId148"/>
    <p:sldId id="407" r:id="rId149"/>
    <p:sldId id="414" r:id="rId150"/>
    <p:sldId id="415" r:id="rId151"/>
    <p:sldId id="416" r:id="rId152"/>
    <p:sldId id="417" r:id="rId153"/>
    <p:sldId id="418" r:id="rId154"/>
    <p:sldId id="419" r:id="rId155"/>
    <p:sldId id="421" r:id="rId156"/>
    <p:sldId id="420" r:id="rId157"/>
    <p:sldId id="422" r:id="rId158"/>
    <p:sldId id="428" r:id="rId159"/>
    <p:sldId id="423" r:id="rId160"/>
    <p:sldId id="424" r:id="rId161"/>
    <p:sldId id="429" r:id="rId162"/>
    <p:sldId id="425" r:id="rId163"/>
    <p:sldId id="426" r:id="rId164"/>
    <p:sldId id="430" r:id="rId165"/>
    <p:sldId id="431" r:id="rId166"/>
    <p:sldId id="432" r:id="rId167"/>
    <p:sldId id="433" r:id="rId168"/>
    <p:sldId id="434" r:id="rId169"/>
    <p:sldId id="435" r:id="rId170"/>
    <p:sldId id="436" r:id="rId171"/>
    <p:sldId id="438" r:id="rId172"/>
    <p:sldId id="437" r:id="rId173"/>
    <p:sldId id="441" r:id="rId174"/>
    <p:sldId id="440" r:id="rId175"/>
    <p:sldId id="442" r:id="rId176"/>
    <p:sldId id="443" r:id="rId177"/>
    <p:sldId id="444" r:id="rId178"/>
    <p:sldId id="445" r:id="rId179"/>
    <p:sldId id="446" r:id="rId180"/>
    <p:sldId id="447" r:id="rId181"/>
    <p:sldId id="448" r:id="rId182"/>
    <p:sldId id="449" r:id="rId183"/>
    <p:sldId id="450" r:id="rId184"/>
    <p:sldId id="451" r:id="rId185"/>
    <p:sldId id="452" r:id="rId186"/>
    <p:sldId id="453" r:id="rId187"/>
    <p:sldId id="454" r:id="rId188"/>
    <p:sldId id="456" r:id="rId189"/>
    <p:sldId id="457" r:id="rId190"/>
    <p:sldId id="459" r:id="rId191"/>
    <p:sldId id="460" r:id="rId192"/>
    <p:sldId id="461" r:id="rId193"/>
    <p:sldId id="462" r:id="rId194"/>
    <p:sldId id="463" r:id="rId195"/>
    <p:sldId id="464" r:id="rId196"/>
    <p:sldId id="469" r:id="rId197"/>
    <p:sldId id="465" r:id="rId198"/>
    <p:sldId id="468" r:id="rId199"/>
    <p:sldId id="467" r:id="rId200"/>
    <p:sldId id="466" r:id="rId201"/>
    <p:sldId id="471" r:id="rId202"/>
    <p:sldId id="475" r:id="rId203"/>
    <p:sldId id="474" r:id="rId204"/>
    <p:sldId id="473" r:id="rId205"/>
    <p:sldId id="472" r:id="rId206"/>
    <p:sldId id="476" r:id="rId207"/>
    <p:sldId id="480" r:id="rId208"/>
    <p:sldId id="479" r:id="rId209"/>
    <p:sldId id="478" r:id="rId210"/>
    <p:sldId id="477" r:id="rId211"/>
    <p:sldId id="481" r:id="rId2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8A08"/>
    <a:srgbClr val="F0B4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78873" autoAdjust="0"/>
  </p:normalViewPr>
  <p:slideViewPr>
    <p:cSldViewPr snapToGrid="0">
      <p:cViewPr varScale="1">
        <p:scale>
          <a:sx n="90" d="100"/>
          <a:sy n="90" d="100"/>
        </p:scale>
        <p:origin x="1410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205" Type="http://schemas.openxmlformats.org/officeDocument/2006/relationships/slide" Target="slides/slide204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16" Type="http://schemas.openxmlformats.org/officeDocument/2006/relationships/theme" Target="theme/theme1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92" Type="http://schemas.openxmlformats.org/officeDocument/2006/relationships/slide" Target="slides/slide191.xml"/><Relationship Id="rId206" Type="http://schemas.openxmlformats.org/officeDocument/2006/relationships/slide" Target="slides/slide205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217" Type="http://schemas.openxmlformats.org/officeDocument/2006/relationships/tableStyles" Target="tableStyles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93" Type="http://schemas.openxmlformats.org/officeDocument/2006/relationships/slide" Target="slides/slide192.xml"/><Relationship Id="rId207" Type="http://schemas.openxmlformats.org/officeDocument/2006/relationships/slide" Target="slides/slide206.xml"/><Relationship Id="rId13" Type="http://schemas.openxmlformats.org/officeDocument/2006/relationships/slide" Target="slides/slide12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20" Type="http://schemas.openxmlformats.org/officeDocument/2006/relationships/slide" Target="slides/slide119.xml"/><Relationship Id="rId141" Type="http://schemas.openxmlformats.org/officeDocument/2006/relationships/slide" Target="slides/slide140.xml"/><Relationship Id="rId7" Type="http://schemas.openxmlformats.org/officeDocument/2006/relationships/slide" Target="slides/slide6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4" Type="http://schemas.openxmlformats.org/officeDocument/2006/relationships/slide" Target="slides/slide23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31" Type="http://schemas.openxmlformats.org/officeDocument/2006/relationships/slide" Target="slides/slide130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slide" Target="slides/slide193.xml"/><Relationship Id="rId208" Type="http://schemas.openxmlformats.org/officeDocument/2006/relationships/slide" Target="slides/slide207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14" Type="http://schemas.openxmlformats.org/officeDocument/2006/relationships/presProps" Target="presProps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slide" Target="slides/slide194.xml"/><Relationship Id="rId209" Type="http://schemas.openxmlformats.org/officeDocument/2006/relationships/slide" Target="slides/slide208.xml"/><Relationship Id="rId190" Type="http://schemas.openxmlformats.org/officeDocument/2006/relationships/slide" Target="slides/slide189.xml"/><Relationship Id="rId204" Type="http://schemas.openxmlformats.org/officeDocument/2006/relationships/slide" Target="slides/slide203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10" Type="http://schemas.openxmlformats.org/officeDocument/2006/relationships/slide" Target="slides/slide209.xml"/><Relationship Id="rId215" Type="http://schemas.openxmlformats.org/officeDocument/2006/relationships/viewProps" Target="viewProps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96" Type="http://schemas.openxmlformats.org/officeDocument/2006/relationships/slide" Target="slides/slide195.xml"/><Relationship Id="rId200" Type="http://schemas.openxmlformats.org/officeDocument/2006/relationships/slide" Target="slides/slide199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slide" Target="slides/slide185.xml"/><Relationship Id="rId211" Type="http://schemas.openxmlformats.org/officeDocument/2006/relationships/slide" Target="slides/slide210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97" Type="http://schemas.openxmlformats.org/officeDocument/2006/relationships/slide" Target="slides/slide196.xml"/><Relationship Id="rId201" Type="http://schemas.openxmlformats.org/officeDocument/2006/relationships/slide" Target="slides/slide200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1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slide" Target="slides/slide197.xml"/><Relationship Id="rId202" Type="http://schemas.openxmlformats.org/officeDocument/2006/relationships/slide" Target="slides/slide201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104" Type="http://schemas.openxmlformats.org/officeDocument/2006/relationships/slide" Target="slides/slide103.xml"/><Relationship Id="rId125" Type="http://schemas.openxmlformats.org/officeDocument/2006/relationships/slide" Target="slides/slide124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1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115" Type="http://schemas.openxmlformats.org/officeDocument/2006/relationships/slide" Target="slides/slide114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9" Type="http://schemas.openxmlformats.org/officeDocument/2006/relationships/slide" Target="slides/slide198.xml"/><Relationship Id="rId203" Type="http://schemas.openxmlformats.org/officeDocument/2006/relationships/slide" Target="slides/slide202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A9F6D-4C0A-4D32-A6E0-938378AE652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4409A1-088C-44D9-A8D7-99583A7259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26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5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4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5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5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6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7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8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9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Программу калькулятор на числах и строках. Тип это лишь множество операций. Далее</a:t>
            </a:r>
            <a:r>
              <a:rPr lang="ru-RU" baseline="0" dirty="0" smtClean="0"/>
              <a:t> рассматривать ошибки будем исходя из операций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293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Или можно выразить</a:t>
            </a:r>
            <a:r>
              <a:rPr lang="ru-RU" baseline="0" dirty="0" smtClean="0"/>
              <a:t> </a:t>
            </a:r>
            <a:r>
              <a:rPr lang="ru-RU" baseline="0" dirty="0" err="1" smtClean="0"/>
              <a:t>несоклько</a:t>
            </a:r>
            <a:r>
              <a:rPr lang="ru-RU" baseline="0" dirty="0" smtClean="0"/>
              <a:t> элементов сразу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12408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052469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73956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13370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3771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43226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6016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Arrows compose, so if you have an arrow from object 𝐴 to object 𝐵, and another arrow from object 𝐵 to object 𝐶, then there must be an arrow — their composition — that goes from 𝐴 to 𝐶.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44044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 </a:t>
            </a:r>
            <a:r>
              <a:rPr lang="ru-RU" dirty="0" smtClean="0"/>
              <a:t>морфизм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454362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 с массивом</a:t>
            </a:r>
            <a:r>
              <a:rPr lang="ru-RU" baseline="0" dirty="0" smtClean="0"/>
              <a:t> строк и первой строкой и кол-ве символов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7394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97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Каждое число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115069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</a:t>
            </a:r>
            <a:r>
              <a:rPr lang="en-US" baseline="0" dirty="0" smtClean="0"/>
              <a:t> </a:t>
            </a:r>
            <a:r>
              <a:rPr lang="ru-RU" baseline="0" dirty="0" smtClean="0"/>
              <a:t>морфизмы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44567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такой композиции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93157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category is an embarrassingly simple concept. A category consists of objects and arrows that go between them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77996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441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358875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28029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974292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73111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911631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5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каждый элемент</a:t>
            </a:r>
            <a:r>
              <a:rPr lang="ru-RU" baseline="0" dirty="0" smtClean="0"/>
              <a:t> объединения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582508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844667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91378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2856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0357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на композиции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07220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24284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85315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69905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013458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To summarize: A category consists of objects and arrows (morphisms). Arrows can be composed, and the composition is associative. Every object has an identity arrow that serves as a unit under composition.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48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0934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53387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20370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868116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01046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355334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20322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740362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Мы решаем проблемы разбивая её на мелкие </a:t>
            </a:r>
            <a:r>
              <a:rPr lang="ru-RU" dirty="0" err="1" smtClean="0"/>
              <a:t>подпроблемы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437385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process of hierarchical decomposition and </a:t>
            </a:r>
            <a:r>
              <a:rPr lang="en-US" dirty="0" err="1" smtClean="0"/>
              <a:t>recomposition</a:t>
            </a:r>
            <a:r>
              <a:rPr lang="en-US" dirty="0" smtClean="0"/>
              <a:t> is not imposed on us by computers. It reflects the limitations of the human mind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often describe some piece of code as elegant or beautiful, but what we really mean is that it’s easy to process by our limited human minds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34038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52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Оно пустое. Показать</a:t>
            </a:r>
            <a:r>
              <a:rPr lang="ru-RU" baseline="0" dirty="0" smtClean="0"/>
              <a:t> с точки зрения выполняемых операций (невозможностью выполнения сложения)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77257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97102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89708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41620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70634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204255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55331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15031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70238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541212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16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Рассмотреть</a:t>
            </a:r>
            <a:r>
              <a:rPr lang="ru-RU" baseline="0" dirty="0" smtClean="0"/>
              <a:t> операции над</a:t>
            </a:r>
            <a:r>
              <a:rPr lang="en-US" baseline="0" dirty="0" smtClean="0"/>
              <a:t> never. </a:t>
            </a:r>
            <a:r>
              <a:rPr lang="ru-RU" baseline="0" dirty="0" smtClean="0"/>
              <a:t>Рассмотреть функции над </a:t>
            </a:r>
            <a:r>
              <a:rPr lang="en-US" baseline="0" dirty="0" smtClean="0"/>
              <a:t>never (absurd </a:t>
            </a:r>
            <a:r>
              <a:rPr lang="ru-RU" baseline="0" dirty="0" smtClean="0"/>
              <a:t>и </a:t>
            </a:r>
            <a:r>
              <a:rPr lang="en-US" baseline="0" dirty="0" smtClean="0"/>
              <a:t>hang). </a:t>
            </a:r>
            <a:r>
              <a:rPr lang="ru-RU" baseline="0" dirty="0" smtClean="0"/>
              <a:t>Рассмотреть приведение </a:t>
            </a:r>
            <a:r>
              <a:rPr lang="en-US" baseline="0" dirty="0" smtClean="0"/>
              <a:t>never </a:t>
            </a:r>
            <a:r>
              <a:rPr lang="ru-RU" baseline="0" dirty="0" smtClean="0"/>
              <a:t>ко всему</a:t>
            </a:r>
            <a:r>
              <a:rPr lang="en-US" baseline="0" dirty="0" smtClean="0"/>
              <a:t>. Bottom type</a:t>
            </a:r>
            <a:r>
              <a:rPr lang="ru-RU" baseline="0" dirty="0" smtClean="0"/>
              <a:t>. </a:t>
            </a:r>
            <a:r>
              <a:rPr lang="en-US" baseline="0" dirty="0" smtClean="0"/>
              <a:t>Exhaustive checks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7473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415452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00477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2101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814081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11328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36627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74807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49682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228511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Привести</a:t>
            </a:r>
            <a:r>
              <a:rPr lang="ru-RU" baseline="0" dirty="0" smtClean="0"/>
              <a:t> пример моноида (сумма чисел</a:t>
            </a:r>
            <a:r>
              <a:rPr lang="en-US" baseline="0" dirty="0" smtClean="0"/>
              <a:t>, </a:t>
            </a:r>
            <a:r>
              <a:rPr lang="ru-RU" baseline="0" dirty="0" smtClean="0"/>
              <a:t>произведение чисел</a:t>
            </a:r>
            <a:r>
              <a:rPr lang="en-US" baseline="0" dirty="0" smtClean="0"/>
              <a:t>, </a:t>
            </a:r>
            <a:r>
              <a:rPr lang="ru-RU" baseline="0" dirty="0" err="1" smtClean="0"/>
              <a:t>конкатинация</a:t>
            </a:r>
            <a:r>
              <a:rPr lang="ru-RU" baseline="0" dirty="0" smtClean="0"/>
              <a:t> строк)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1922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</a:t>
            </a:r>
            <a:r>
              <a:rPr lang="ru-RU" baseline="0" dirty="0" smtClean="0"/>
              <a:t> к </a:t>
            </a:r>
            <a:r>
              <a:rPr lang="en-US" baseline="0" dirty="0" smtClean="0"/>
              <a:t>unknown </a:t>
            </a:r>
            <a:r>
              <a:rPr lang="ru-RU" baseline="0" dirty="0" smtClean="0"/>
              <a:t>приводится все что угодно. </a:t>
            </a:r>
            <a:r>
              <a:rPr lang="ru-RU" dirty="0" smtClean="0"/>
              <a:t>В</a:t>
            </a:r>
            <a:r>
              <a:rPr lang="ru-RU" baseline="0" dirty="0" smtClean="0"/>
              <a:t> конце закинуть удочку на связь типов и логики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527949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Язык </a:t>
            </a:r>
            <a:r>
              <a:rPr lang="en-US" dirty="0" err="1" smtClean="0"/>
              <a:t>javascript</a:t>
            </a:r>
            <a:r>
              <a:rPr lang="en-US" baseline="0" dirty="0" smtClean="0"/>
              <a:t> </a:t>
            </a:r>
            <a:r>
              <a:rPr lang="ru-RU" baseline="0" dirty="0" smtClean="0"/>
              <a:t>позволяет </a:t>
            </a:r>
            <a:r>
              <a:rPr lang="ru-RU" baseline="0" dirty="0" err="1" smtClean="0"/>
              <a:t>композировать</a:t>
            </a:r>
            <a:r>
              <a:rPr lang="ru-RU" baseline="0" dirty="0" smtClean="0"/>
              <a:t> функции возвращающие любые значения. Это в сущности делает простым построение расширяемого ПО (куча библиотек тому доказательство). Но конечно крайне сильно страдает структурная ценность таких продуктов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211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663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Пересечение</a:t>
            </a:r>
            <a:r>
              <a:rPr lang="ru-RU" baseline="0" dirty="0" smtClean="0"/>
              <a:t> на яблоках. Показать что значение работает на обоих функциях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1331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Как</a:t>
            </a:r>
            <a:r>
              <a:rPr lang="ru-RU" baseline="0" dirty="0" smtClean="0"/>
              <a:t> наследованием описать пересечение</a:t>
            </a:r>
            <a:r>
              <a:rPr lang="en-US" baseline="0" dirty="0" smtClean="0"/>
              <a:t>. </a:t>
            </a:r>
            <a:r>
              <a:rPr lang="ru-RU" baseline="0" dirty="0" smtClean="0"/>
              <a:t>Про ограничения наследования. Композиция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384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Одинаковые</a:t>
            </a:r>
            <a:r>
              <a:rPr lang="ru-RU" baseline="0" dirty="0" smtClean="0"/>
              <a:t> операции внутри структуры. </a:t>
            </a:r>
            <a:r>
              <a:rPr lang="ru-RU" dirty="0" smtClean="0"/>
              <a:t>Представить также с точки зрения функций клиентов. Обратить внимание на корректность функций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Продемонстрировать логику работы на вложенных элементах с точки зрения функций</a:t>
            </a:r>
            <a:endParaRPr lang="en-US" dirty="0" smtClean="0"/>
          </a:p>
          <a:p>
            <a:endParaRPr lang="ru-RU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765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Представим</a:t>
            </a:r>
            <a:r>
              <a:rPr lang="ru-RU" baseline="0" dirty="0" smtClean="0"/>
              <a:t> числа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434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Card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Cash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точки зрения функции. Обратить внимание на существование одной функции.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Пересечение операций. Выразить базовый тип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Пересечение множеств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Привести пример 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5406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 что является результатом объединения для вложенных свойств</a:t>
            </a:r>
          </a:p>
          <a:p>
            <a:r>
              <a:rPr lang="en-US" dirty="0" smtClean="0"/>
              <a:t>number</a:t>
            </a:r>
            <a:r>
              <a:rPr lang="en-US" baseline="0" dirty="0" smtClean="0"/>
              <a:t> &amp; string. Never type</a:t>
            </a:r>
          </a:p>
          <a:p>
            <a:r>
              <a:rPr lang="en-US" baseline="0" dirty="0" smtClean="0"/>
              <a:t>Tags</a:t>
            </a:r>
          </a:p>
          <a:p>
            <a:r>
              <a:rPr lang="en-US" baseline="0" dirty="0" smtClean="0"/>
              <a:t>Never </a:t>
            </a:r>
            <a:r>
              <a:rPr lang="en-US" baseline="0" dirty="0" err="1" smtClean="0"/>
              <a:t>propogation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4873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Объединение</a:t>
            </a:r>
            <a:r>
              <a:rPr lang="ru-RU" baseline="0" dirty="0" smtClean="0"/>
              <a:t> есть базовый класс. Разделение операций и функций над ними</a:t>
            </a:r>
            <a:r>
              <a:rPr lang="en-US" baseline="0" dirty="0" smtClean="0"/>
              <a:t>. Sealed classes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573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</a:t>
            </a:r>
            <a:r>
              <a:rPr lang="ru-RU" baseline="0" dirty="0" smtClean="0"/>
              <a:t> проблему при наследовании</a:t>
            </a:r>
          </a:p>
          <a:p>
            <a:r>
              <a:rPr lang="ru-RU" baseline="0" dirty="0" smtClean="0"/>
              <a:t>Показать решение </a:t>
            </a:r>
            <a:r>
              <a:rPr lang="en-US" baseline="0" dirty="0" smtClean="0"/>
              <a:t>union </a:t>
            </a:r>
            <a:r>
              <a:rPr lang="ru-RU" baseline="0" dirty="0" smtClean="0"/>
              <a:t>через </a:t>
            </a:r>
            <a:r>
              <a:rPr lang="en-US" baseline="0" dirty="0" smtClean="0"/>
              <a:t>never/</a:t>
            </a:r>
            <a:r>
              <a:rPr lang="en-US" baseline="0" dirty="0" err="1" smtClean="0"/>
              <a:t>assertNever</a:t>
            </a:r>
            <a:endParaRPr lang="en-US" baseline="0" dirty="0" smtClean="0"/>
          </a:p>
          <a:p>
            <a:r>
              <a:rPr lang="en-US" baseline="0" dirty="0" smtClean="0"/>
              <a:t>Pattern matching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80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 возможность деления на</a:t>
            </a:r>
            <a:r>
              <a:rPr lang="ru-RU" baseline="0" dirty="0" smtClean="0"/>
              <a:t> группы </a:t>
            </a:r>
            <a:r>
              <a:rPr lang="en-US" baseline="0" dirty="0" smtClean="0"/>
              <a:t>union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555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Cash</a:t>
            </a:r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627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err="1" smtClean="0"/>
              <a:t>Вербозность</a:t>
            </a:r>
            <a:r>
              <a:rPr lang="ru-RU" b="0" baseline="0" dirty="0" smtClean="0"/>
              <a:t> </a:t>
            </a:r>
            <a:r>
              <a:rPr lang="en-US" b="0" baseline="0" dirty="0" smtClean="0"/>
              <a:t>TS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Вывод типов </a:t>
            </a:r>
            <a:r>
              <a:rPr lang="en-US" b="0" baseline="0" dirty="0" smtClean="0"/>
              <a:t>let </a:t>
            </a:r>
            <a:r>
              <a:rPr lang="en-US" b="0" baseline="0" dirty="0" err="1" smtClean="0"/>
              <a:t>const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для примитивов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Вывод типов структур </a:t>
            </a:r>
            <a:r>
              <a:rPr lang="en-US" b="0" baseline="0" dirty="0" smtClean="0"/>
              <a:t>as </a:t>
            </a:r>
            <a:r>
              <a:rPr lang="en-US" b="0" baseline="0" dirty="0" err="1" smtClean="0"/>
              <a:t>const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и </a:t>
            </a:r>
            <a:r>
              <a:rPr lang="en-US" b="0" baseline="0" dirty="0" err="1" smtClean="0"/>
              <a:t>freezed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Вывод типов функций и аргументов (проблематика вывода типов функций)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Конструкты </a:t>
            </a:r>
            <a:r>
              <a:rPr lang="en-US" b="0" baseline="0" dirty="0" smtClean="0"/>
              <a:t>payment type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Intersection </a:t>
            </a:r>
            <a:r>
              <a:rPr lang="ru-RU" b="0" baseline="0" dirty="0" smtClean="0"/>
              <a:t>конструкторы</a:t>
            </a:r>
            <a:r>
              <a:rPr lang="en-US" b="0" baseline="0" dirty="0" smtClean="0"/>
              <a:t>. Never </a:t>
            </a:r>
            <a:r>
              <a:rPr lang="ru-RU" b="0" baseline="0" dirty="0" smtClean="0"/>
              <a:t>несовместимость</a:t>
            </a:r>
            <a:r>
              <a:rPr lang="en-US" b="0" baseline="0" dirty="0" smtClean="0"/>
              <a:t> (User Admin)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Union </a:t>
            </a:r>
            <a:r>
              <a:rPr lang="ru-RU" b="0" baseline="0" dirty="0" smtClean="0"/>
              <a:t>конструкторы</a:t>
            </a:r>
            <a:r>
              <a:rPr lang="en-US" b="0" baseline="0" dirty="0" smtClean="0"/>
              <a:t>. </a:t>
            </a:r>
            <a:r>
              <a:rPr lang="ru-RU" b="0" baseline="0" dirty="0" smtClean="0"/>
              <a:t>Поведение функции на </a:t>
            </a:r>
            <a:r>
              <a:rPr lang="en-US" b="0" baseline="0" dirty="0" smtClean="0"/>
              <a:t>undefined </a:t>
            </a:r>
            <a:r>
              <a:rPr lang="ru-RU" b="0" baseline="0" dirty="0" smtClean="0"/>
              <a:t>будет таким же и с определенным </a:t>
            </a:r>
            <a:r>
              <a:rPr lang="en-US" b="0" baseline="0" dirty="0" smtClean="0"/>
              <a:t>weight. </a:t>
            </a:r>
            <a:r>
              <a:rPr lang="ru-RU" b="0" baseline="0" dirty="0" smtClean="0"/>
              <a:t>Поведение с </a:t>
            </a:r>
            <a:r>
              <a:rPr lang="en-US" b="0" baseline="0" dirty="0" err="1" smtClean="0"/>
              <a:t>const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лейблом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Различия между </a:t>
            </a:r>
            <a:r>
              <a:rPr lang="ru-RU" b="0" baseline="0" dirty="0" err="1" smtClean="0"/>
              <a:t>инлайн</a:t>
            </a:r>
            <a:r>
              <a:rPr lang="ru-RU" b="0" baseline="0" dirty="0" smtClean="0"/>
              <a:t> объектами и функциями в </a:t>
            </a:r>
            <a:r>
              <a:rPr lang="en-US" b="0" baseline="0" dirty="0" smtClean="0"/>
              <a:t>union </a:t>
            </a:r>
            <a:r>
              <a:rPr lang="ru-RU" b="0" baseline="0" dirty="0" smtClean="0"/>
              <a:t>выводе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931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Основной способ </a:t>
            </a:r>
            <a:r>
              <a:rPr lang="ru-RU" b="0" baseline="0" dirty="0" err="1" smtClean="0"/>
              <a:t>извелечения</a:t>
            </a:r>
            <a:r>
              <a:rPr lang="ru-RU" b="0" baseline="0" dirty="0" smtClean="0"/>
              <a:t> статического типа из значения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Переменная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Структура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Функция (Возвращаемое значение)</a:t>
            </a:r>
            <a:r>
              <a:rPr lang="en-US" b="0" baseline="0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Это обычные типы</a:t>
            </a:r>
            <a:r>
              <a:rPr lang="en-US" b="0" baseline="0" dirty="0" smtClean="0"/>
              <a:t>, </a:t>
            </a:r>
            <a:r>
              <a:rPr lang="ru-RU" b="0" baseline="0" dirty="0" smtClean="0"/>
              <a:t>которые мы можем использовать как хотим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="0" baseline="0" dirty="0" smtClean="0"/>
              <a:t>Пересечение с оператором из </a:t>
            </a:r>
            <a:r>
              <a:rPr lang="en-US" b="0" baseline="0" dirty="0" err="1" smtClean="0"/>
              <a:t>js</a:t>
            </a:r>
            <a:endParaRPr lang="en-US" b="0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181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Indexer (union)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</a:t>
            </a:r>
            <a:r>
              <a:rPr lang="ru-RU" b="0" baseline="0" dirty="0" smtClean="0"/>
              <a:t>структуры</a:t>
            </a:r>
            <a:r>
              <a:rPr lang="en-US" b="0" baseline="0" dirty="0" smtClean="0"/>
              <a:t>, </a:t>
            </a:r>
            <a:r>
              <a:rPr lang="ru-RU" b="0" baseline="0" dirty="0" smtClean="0"/>
              <a:t>примитивы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intersection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union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never (</a:t>
            </a:r>
            <a:r>
              <a:rPr lang="ru-RU" b="0" baseline="0" dirty="0" smtClean="0"/>
              <a:t>проходим по всем элементам и проверяет содержат ли возможные ключи</a:t>
            </a:r>
            <a:r>
              <a:rPr lang="en-US" b="0" baseline="0" dirty="0" smtClean="0"/>
              <a:t>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Keyof</a:t>
            </a:r>
            <a:r>
              <a:rPr lang="en-US" b="0" baseline="0" dirty="0" smtClean="0"/>
              <a:t> unknown (index </a:t>
            </a:r>
            <a:r>
              <a:rPr lang="en-US" b="0" baseline="0" dirty="0" err="1" smtClean="0"/>
              <a:t>struct</a:t>
            </a:r>
            <a:r>
              <a:rPr lang="en-US" b="0" baseline="0" dirty="0" smtClean="0"/>
              <a:t> type)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Valueof</a:t>
            </a:r>
            <a:endParaRPr lang="en-US" b="0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605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WithRole</a:t>
            </a:r>
            <a:endParaRPr lang="en-US" baseline="0" dirty="0" smtClean="0"/>
          </a:p>
          <a:p>
            <a:r>
              <a:rPr lang="ru-RU" baseline="0" dirty="0" smtClean="0"/>
              <a:t>Происходит автоматически</a:t>
            </a:r>
            <a:r>
              <a:rPr lang="en-US" baseline="0" dirty="0" smtClean="0"/>
              <a:t>, </a:t>
            </a:r>
            <a:r>
              <a:rPr lang="ru-RU" baseline="0" dirty="0" smtClean="0"/>
              <a:t>абсолютно безопасно так как логично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220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Бесконечное множество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642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Type</a:t>
            </a:r>
            <a:r>
              <a:rPr lang="en-US" baseline="0" dirty="0" smtClean="0"/>
              <a:t> assertions</a:t>
            </a:r>
          </a:p>
          <a:p>
            <a:r>
              <a:rPr lang="en-US" baseline="0" dirty="0" smtClean="0"/>
              <a:t>Type assertions on unrelated types (never)</a:t>
            </a:r>
          </a:p>
          <a:p>
            <a:r>
              <a:rPr lang="en-US" baseline="0" dirty="0" smtClean="0"/>
              <a:t>Additional strictness on overlap</a:t>
            </a:r>
          </a:p>
          <a:p>
            <a:r>
              <a:rPr lang="en-US" baseline="0" dirty="0" err="1" smtClean="0"/>
              <a:t>Json</a:t>
            </a:r>
            <a:r>
              <a:rPr lang="en-US" baseline="0" dirty="0" smtClean="0"/>
              <a:t> parse</a:t>
            </a:r>
          </a:p>
          <a:p>
            <a:r>
              <a:rPr lang="en-US" baseline="0" dirty="0" smtClean="0"/>
              <a:t>As </a:t>
            </a:r>
            <a:r>
              <a:rPr lang="en-US" baseline="0" dirty="0" err="1" smtClean="0"/>
              <a:t>const</a:t>
            </a:r>
            <a:endParaRPr lang="en-US" baseline="0" dirty="0" smtClean="0"/>
          </a:p>
          <a:p>
            <a:r>
              <a:rPr lang="en-US" baseline="0" dirty="0" err="1" smtClean="0"/>
              <a:t>NonNullable</a:t>
            </a:r>
            <a:r>
              <a:rPr lang="en-US" baseline="0" dirty="0" smtClean="0"/>
              <a:t> !</a:t>
            </a:r>
          </a:p>
          <a:p>
            <a:r>
              <a:rPr lang="en-US" baseline="0" dirty="0" smtClean="0"/>
              <a:t>Number | string to string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641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Card cash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Inline </a:t>
            </a:r>
            <a:r>
              <a:rPr lang="en-US" b="0" baseline="0" dirty="0" err="1" smtClean="0"/>
              <a:t>tg</a:t>
            </a:r>
            <a:r>
              <a:rPr lang="en-US" b="0" baseline="0" dirty="0" smtClean="0"/>
              <a:t> on tag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Tg</a:t>
            </a:r>
            <a:r>
              <a:rPr lang="en-US" b="0" baseline="0" dirty="0" smtClean="0"/>
              <a:t> on id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Guards as functions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Not operation on cash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Guards Function </a:t>
            </a:r>
            <a:r>
              <a:rPr lang="en-US" b="0" baseline="0" dirty="0" err="1" smtClean="0"/>
              <a:t>args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Guards are insecure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Guards composition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smtClean="0"/>
              <a:t>Filter every some</a:t>
            </a:r>
            <a:endParaRPr lang="en-US" b="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err="1" smtClean="0"/>
              <a:t>Tg</a:t>
            </a:r>
            <a:r>
              <a:rPr lang="en-US" b="0" baseline="0" dirty="0" smtClean="0"/>
              <a:t> on unknown from </a:t>
            </a:r>
            <a:r>
              <a:rPr lang="en-US" b="0" baseline="0" dirty="0" err="1" smtClean="0"/>
              <a:t>json</a:t>
            </a:r>
            <a:r>
              <a:rPr lang="en-US" b="0" baseline="0" dirty="0" smtClean="0"/>
              <a:t> parse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431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Изоморфно</a:t>
            </a:r>
            <a:r>
              <a:rPr lang="ru-RU" baseline="0" dirty="0" smtClean="0"/>
              <a:t> с </a:t>
            </a:r>
            <a:r>
              <a:rPr lang="en-US" baseline="0" dirty="0" smtClean="0"/>
              <a:t>union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Также значение и тип</a:t>
            </a:r>
            <a:r>
              <a:rPr lang="en-US" dirty="0" smtClean="0"/>
              <a:t> </a:t>
            </a:r>
            <a:r>
              <a:rPr lang="ru-RU" dirty="0" smtClean="0"/>
              <a:t>(можно итерироваться по </a:t>
            </a:r>
            <a:r>
              <a:rPr lang="en-US" dirty="0" smtClean="0"/>
              <a:t>union</a:t>
            </a:r>
            <a:r>
              <a:rPr lang="ru-RU" dirty="0" smtClean="0"/>
              <a:t>)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Числовые значение не использовать. Лучше строковые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Только константы</a:t>
            </a:r>
            <a:r>
              <a:rPr lang="en-US" baseline="0" dirty="0" smtClean="0"/>
              <a:t>, </a:t>
            </a:r>
            <a:r>
              <a:rPr lang="ru-RU" baseline="0" dirty="0" smtClean="0"/>
              <a:t>никаких функций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Typeof</a:t>
            </a:r>
            <a:r>
              <a:rPr lang="en-US" baseline="0" dirty="0" smtClean="0"/>
              <a:t> </a:t>
            </a:r>
            <a:r>
              <a:rPr lang="ru-RU" baseline="0" dirty="0" smtClean="0"/>
              <a:t>для </a:t>
            </a:r>
            <a:r>
              <a:rPr lang="en-US" baseline="0" dirty="0" err="1" smtClean="0"/>
              <a:t>enum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Keyof</a:t>
            </a:r>
            <a:r>
              <a:rPr lang="en-US" baseline="0" dirty="0" smtClean="0"/>
              <a:t> </a:t>
            </a:r>
            <a:r>
              <a:rPr lang="ru-RU" baseline="0" dirty="0" smtClean="0"/>
              <a:t>для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enum</a:t>
            </a:r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986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И тип и значение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Typeof</a:t>
            </a:r>
            <a:r>
              <a:rPr lang="en-US" baseline="0" dirty="0" smtClean="0"/>
              <a:t> </a:t>
            </a:r>
            <a:r>
              <a:rPr lang="ru-RU" baseline="0" dirty="0" smtClean="0"/>
              <a:t>конструктор</a:t>
            </a:r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6787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Аргументы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Обычный массив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Доступ к элементам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Фиксированная длина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err="1" smtClean="0"/>
              <a:t>Мутирование</a:t>
            </a:r>
            <a:endParaRPr lang="ru-R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Селекторы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Строки и числа равны в </a:t>
            </a:r>
            <a:r>
              <a:rPr lang="en-US" baseline="0" dirty="0" err="1" smtClean="0"/>
              <a:t>js</a:t>
            </a:r>
            <a:endParaRPr lang="ru-RU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err="1" smtClean="0"/>
              <a:t>Изомофрность</a:t>
            </a:r>
            <a:r>
              <a:rPr lang="ru-RU" baseline="0" dirty="0" smtClean="0"/>
              <a:t> со структурами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Intersection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Union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0407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Never</a:t>
            </a:r>
            <a:r>
              <a:rPr lang="en-US" baseline="0" dirty="0" smtClean="0"/>
              <a:t> </a:t>
            </a:r>
            <a:r>
              <a:rPr lang="ru-RU" baseline="0" dirty="0" smtClean="0"/>
              <a:t>объединение</a:t>
            </a:r>
            <a:r>
              <a:rPr lang="en-US" baseline="0" dirty="0" smtClean="0"/>
              <a:t> </a:t>
            </a:r>
            <a:r>
              <a:rPr lang="ru-RU" baseline="0" dirty="0" smtClean="0"/>
              <a:t>через чистый </a:t>
            </a:r>
            <a:r>
              <a:rPr lang="en-US" baseline="0" dirty="0" smtClean="0"/>
              <a:t>tag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Метод принимающий два </a:t>
            </a:r>
            <a:r>
              <a:rPr lang="en-US" baseline="0" dirty="0" smtClean="0"/>
              <a:t>ids. </a:t>
            </a:r>
            <a:r>
              <a:rPr lang="ru-RU" baseline="0" dirty="0" smtClean="0"/>
              <a:t>Как </a:t>
            </a:r>
            <a:r>
              <a:rPr lang="ru-RU" baseline="0" smtClean="0"/>
              <a:t>не перепутать</a:t>
            </a:r>
            <a:endParaRPr lang="en-US" dirty="0" smtClean="0"/>
          </a:p>
          <a:p>
            <a:r>
              <a:rPr lang="en-US" dirty="0" smtClean="0"/>
              <a:t>Number</a:t>
            </a:r>
            <a:r>
              <a:rPr lang="en-US" baseline="0" dirty="0" smtClean="0"/>
              <a:t> </a:t>
            </a:r>
            <a:r>
              <a:rPr lang="ru-RU" baseline="0" dirty="0" smtClean="0"/>
              <a:t>это объект</a:t>
            </a:r>
            <a:endParaRPr lang="en-US" baseline="0" dirty="0" smtClean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2114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Написать</a:t>
            </a:r>
            <a:r>
              <a:rPr lang="ru-RU" baseline="0" dirty="0" smtClean="0"/>
              <a:t> функцию </a:t>
            </a:r>
            <a:r>
              <a:rPr lang="en-US" baseline="0" dirty="0" smtClean="0"/>
              <a:t>identity</a:t>
            </a:r>
          </a:p>
          <a:p>
            <a:r>
              <a:rPr lang="ru-RU" dirty="0" smtClean="0"/>
              <a:t>Функция </a:t>
            </a:r>
            <a:r>
              <a:rPr lang="en-US" dirty="0" smtClean="0"/>
              <a:t>sum</a:t>
            </a:r>
          </a:p>
          <a:p>
            <a:r>
              <a:rPr lang="en-US" dirty="0" smtClean="0"/>
              <a:t>Identity</a:t>
            </a:r>
            <a:r>
              <a:rPr lang="en-US" baseline="0" dirty="0" smtClean="0"/>
              <a:t> T</a:t>
            </a:r>
          </a:p>
          <a:p>
            <a:r>
              <a:rPr lang="ru-RU" baseline="0" dirty="0" smtClean="0"/>
              <a:t>Чтение как </a:t>
            </a:r>
            <a:r>
              <a:rPr lang="en-US" baseline="0" dirty="0" smtClean="0"/>
              <a:t>unknown</a:t>
            </a:r>
          </a:p>
          <a:p>
            <a:r>
              <a:rPr lang="ru-RU" dirty="0" err="1" smtClean="0"/>
              <a:t>Присваемость</a:t>
            </a:r>
            <a:r>
              <a:rPr lang="ru-RU" baseline="0" dirty="0" smtClean="0"/>
              <a:t> </a:t>
            </a:r>
            <a:r>
              <a:rPr lang="en-US" baseline="0" dirty="0" smtClean="0"/>
              <a:t>unknown/never</a:t>
            </a:r>
          </a:p>
          <a:p>
            <a:r>
              <a:rPr lang="en-US" baseline="0" dirty="0" smtClean="0"/>
              <a:t>Generic identity</a:t>
            </a:r>
          </a:p>
          <a:p>
            <a:r>
              <a:rPr lang="en-US" baseline="0" dirty="0" smtClean="0"/>
              <a:t>Box type</a:t>
            </a:r>
          </a:p>
          <a:p>
            <a:r>
              <a:rPr lang="en-US" baseline="0" dirty="0" smtClean="0"/>
              <a:t>Type </a:t>
            </a:r>
            <a:r>
              <a:rPr lang="en-US" baseline="0" dirty="0" err="1" smtClean="0"/>
              <a:t>utitlities</a:t>
            </a:r>
            <a:r>
              <a:rPr lang="en-US" baseline="0" dirty="0" smtClean="0"/>
              <a:t> (</a:t>
            </a:r>
            <a:r>
              <a:rPr lang="en-US" baseline="0" smtClean="0"/>
              <a:t>Nullable)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8709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Функция </a:t>
            </a:r>
            <a:r>
              <a:rPr lang="en-US" dirty="0" smtClean="0"/>
              <a:t>sum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shoutSquaredAndReturn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T with constraints</a:t>
            </a:r>
          </a:p>
          <a:p>
            <a:r>
              <a:rPr lang="en-US" dirty="0" err="1" smtClean="0"/>
              <a:t>Typeof</a:t>
            </a:r>
            <a:endParaRPr lang="en-US" dirty="0" smtClean="0"/>
          </a:p>
          <a:p>
            <a:r>
              <a:rPr lang="en-US" baseline="0" dirty="0" err="1" smtClean="0"/>
              <a:t>Keyof</a:t>
            </a:r>
            <a:r>
              <a:rPr lang="en-US" baseline="0" dirty="0" smtClean="0"/>
              <a:t> (object getter)</a:t>
            </a:r>
          </a:p>
          <a:p>
            <a:r>
              <a:rPr lang="en-US" dirty="0" err="1" smtClean="0"/>
              <a:t>SelectProps</a:t>
            </a:r>
            <a:endParaRPr lang="en-US" dirty="0" smtClean="0"/>
          </a:p>
          <a:p>
            <a:r>
              <a:rPr lang="en-US" dirty="0" smtClean="0"/>
              <a:t>Constraints</a:t>
            </a:r>
            <a:r>
              <a:rPr lang="en-US" baseline="0" dirty="0" smtClean="0"/>
              <a:t> on key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6058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Наследование</a:t>
            </a:r>
            <a:r>
              <a:rPr lang="ru-RU" baseline="0" dirty="0" smtClean="0"/>
              <a:t> не про дублирование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Наследование</a:t>
            </a:r>
            <a:r>
              <a:rPr lang="ru-RU" baseline="0" dirty="0" smtClean="0"/>
              <a:t> про подстановку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5540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Пример</a:t>
            </a:r>
            <a:r>
              <a:rPr lang="ru-RU" baseline="0" dirty="0" smtClean="0"/>
              <a:t> функции над </a:t>
            </a:r>
            <a:r>
              <a:rPr lang="en-US" baseline="0" dirty="0" smtClean="0"/>
              <a:t>Shape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Возвращаемое</a:t>
            </a:r>
            <a:r>
              <a:rPr lang="ru-RU" baseline="0" dirty="0" smtClean="0"/>
              <a:t> значение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Принимаемое значение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62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Обведем</a:t>
            </a:r>
            <a:r>
              <a:rPr lang="ru-RU" baseline="0" dirty="0" smtClean="0"/>
              <a:t> числа в круг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642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Ограничение</a:t>
            </a:r>
            <a:r>
              <a:rPr lang="ru-RU" baseline="0" dirty="0" smtClean="0"/>
              <a:t> на вывод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Ограничение на ввод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Обычное присвоение действует как </a:t>
            </a:r>
            <a:r>
              <a:rPr lang="ru-RU" baseline="0" dirty="0" err="1" smtClean="0"/>
              <a:t>ковариант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2156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Тип</a:t>
            </a:r>
            <a:r>
              <a:rPr lang="ru-RU" baseline="0" dirty="0" smtClean="0"/>
              <a:t>ы и значения это подстановка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Функция </a:t>
            </a:r>
            <a:r>
              <a:rPr lang="en-US" baseline="0" dirty="0" smtClean="0"/>
              <a:t>sum </a:t>
            </a:r>
            <a:r>
              <a:rPr lang="ru-RU" baseline="0" dirty="0" smtClean="0"/>
              <a:t>и ограничения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4803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SelectProps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onChange</a:t>
            </a:r>
            <a:r>
              <a:rPr lang="en-US" baseline="0" dirty="0" smtClean="0"/>
              <a:t> (Typescript covariant by default)</a:t>
            </a:r>
          </a:p>
          <a:p>
            <a:r>
              <a:rPr lang="en-US" baseline="0" dirty="0" err="1" smtClean="0"/>
              <a:t>SelectProps</a:t>
            </a:r>
            <a:r>
              <a:rPr lang="en-US" baseline="0" dirty="0" smtClean="0"/>
              <a:t> get</a:t>
            </a:r>
          </a:p>
          <a:p>
            <a:r>
              <a:rPr lang="en-US" baseline="0" dirty="0" err="1" smtClean="0"/>
              <a:t>SelectProps</a:t>
            </a:r>
            <a:r>
              <a:rPr lang="en-US" baseline="0" dirty="0" smtClean="0"/>
              <a:t> invariant</a:t>
            </a:r>
          </a:p>
          <a:p>
            <a:r>
              <a:rPr lang="en-US" baseline="0" smtClean="0"/>
              <a:t>Array problem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686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Представим два множества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4831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Компилятор умеет проверять</a:t>
            </a:r>
            <a:r>
              <a:rPr lang="ru-RU" baseline="0" dirty="0" smtClean="0"/>
              <a:t> </a:t>
            </a:r>
            <a:r>
              <a:rPr lang="en-US" baseline="0" dirty="0" smtClean="0"/>
              <a:t>“</a:t>
            </a:r>
            <a:r>
              <a:rPr lang="ru-RU" dirty="0" err="1" smtClean="0"/>
              <a:t>присваемость</a:t>
            </a:r>
            <a:r>
              <a:rPr lang="en-US" baseline="0" dirty="0" smtClean="0"/>
              <a:t>”. </a:t>
            </a:r>
            <a:r>
              <a:rPr lang="ru-RU" baseline="0" dirty="0" smtClean="0"/>
              <a:t>Т. Е. где то внутри у него стоит условие которое мы можем использовать динамически. Написать тип </a:t>
            </a:r>
            <a:r>
              <a:rPr lang="en-US" baseline="0" dirty="0" err="1" smtClean="0"/>
              <a:t>IsAssignable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9028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Union</a:t>
            </a:r>
            <a:r>
              <a:rPr lang="en-US" baseline="0" dirty="0" smtClean="0"/>
              <a:t> </a:t>
            </a:r>
            <a:r>
              <a:rPr lang="ru-RU" baseline="0" dirty="0" smtClean="0"/>
              <a:t>запись преобразуется в распределение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72768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Где то там в светофоре такая модель </a:t>
            </a:r>
            <a:r>
              <a:rPr lang="ru-RU" dirty="0" err="1" smtClean="0"/>
              <a:t>стейта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2603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Продемонстрировать</a:t>
            </a:r>
            <a:r>
              <a:rPr lang="ru-RU" baseline="0" dirty="0" smtClean="0"/>
              <a:t> решение с простой заменой на </a:t>
            </a:r>
            <a:r>
              <a:rPr lang="en-US" baseline="0" dirty="0" smtClean="0"/>
              <a:t>bool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41099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77024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Продемонстрировать одинаковость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329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Любой</a:t>
            </a:r>
            <a:r>
              <a:rPr lang="ru-RU" baseline="0" dirty="0" smtClean="0"/>
              <a:t> элемент данного круга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6991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 пример изоморфных</a:t>
            </a:r>
            <a:r>
              <a:rPr lang="ru-RU" baseline="0" dirty="0" smtClean="0"/>
              <a:t> функций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7906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Вернуть</a:t>
            </a:r>
            <a:r>
              <a:rPr lang="ru-RU" baseline="0" dirty="0" smtClean="0"/>
              <a:t>ся назад и показать что сами множества не важны</a:t>
            </a:r>
            <a:r>
              <a:rPr lang="en-US" baseline="0" dirty="0" smtClean="0"/>
              <a:t>, </a:t>
            </a:r>
            <a:r>
              <a:rPr lang="ru-RU" baseline="0" dirty="0" smtClean="0"/>
              <a:t>важна их размерность (для изоморфной) (</a:t>
            </a:r>
            <a:r>
              <a:rPr lang="en-US" baseline="0" dirty="0" smtClean="0"/>
              <a:t>bool </a:t>
            </a:r>
            <a:r>
              <a:rPr lang="ru-RU" baseline="0" dirty="0" smtClean="0"/>
              <a:t>заменить на строки)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7749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boolean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5450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boolean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614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Функция</a:t>
            </a:r>
            <a:r>
              <a:rPr lang="ru-RU" baseline="0" dirty="0" smtClean="0"/>
              <a:t> принимающая </a:t>
            </a:r>
            <a:r>
              <a:rPr lang="ru-RU" baseline="0" dirty="0" err="1" smtClean="0"/>
              <a:t>опцианальный</a:t>
            </a:r>
            <a:r>
              <a:rPr lang="ru-RU" baseline="0" dirty="0" smtClean="0"/>
              <a:t> аргумент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68479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Светофор</a:t>
            </a:r>
            <a:r>
              <a:rPr lang="ru-RU" baseline="0" dirty="0" smtClean="0"/>
              <a:t> с таймером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41705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Так</a:t>
            </a:r>
            <a:r>
              <a:rPr lang="ru-RU" baseline="0" dirty="0" smtClean="0"/>
              <a:t> это же </a:t>
            </a:r>
            <a:r>
              <a:rPr lang="en-US" baseline="0" dirty="0" smtClean="0"/>
              <a:t>Maybe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9027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Светофор</a:t>
            </a:r>
            <a:r>
              <a:rPr lang="en-US" baseline="0" dirty="0" smtClean="0"/>
              <a:t>, </a:t>
            </a:r>
            <a:r>
              <a:rPr lang="ru-RU" baseline="0" dirty="0" smtClean="0"/>
              <a:t>у каждого </a:t>
            </a:r>
            <a:r>
              <a:rPr lang="ru-RU" baseline="0" dirty="0" err="1" smtClean="0"/>
              <a:t>стейта</a:t>
            </a:r>
            <a:r>
              <a:rPr lang="ru-RU" baseline="0" dirty="0" smtClean="0"/>
              <a:t> есть признак улыбки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4720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8247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153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Слова например не входят в него. Привести пример функции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4169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Void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Never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List </a:t>
            </a:r>
            <a:r>
              <a:rPr lang="ru-RU" dirty="0" smtClean="0"/>
              <a:t>тип 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l(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) = 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 + 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 * l(</a:t>
            </a:r>
            <a:r>
              <a:rPr lang="en-US" sz="12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12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r>
              <a:rPr lang="en-US" smtClean="0"/>
              <a:t>Not Empty </a:t>
            </a:r>
            <a:r>
              <a:rPr lang="en-US" baseline="0" smtClean="0"/>
              <a:t>List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59243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Создание ПО – сложный процесс.</a:t>
            </a:r>
            <a:r>
              <a:rPr lang="ru-RU" baseline="0" dirty="0" smtClean="0"/>
              <a:t> Каким образом можно бороться со сложностью?</a:t>
            </a:r>
            <a:r>
              <a:rPr lang="en-US" baseline="0" dirty="0" smtClean="0"/>
              <a:t> </a:t>
            </a:r>
            <a:r>
              <a:rPr lang="ru-RU" baseline="0" dirty="0" smtClean="0"/>
              <a:t>Привести пример разделения и соединения операций.</a:t>
            </a: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baseline="0" dirty="0" smtClean="0"/>
              <a:t>Программа как композиция простых функций.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Startified</a:t>
            </a:r>
            <a:r>
              <a:rPr lang="en-US" baseline="0" dirty="0" smtClean="0"/>
              <a:t> design, testability, reasonability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7989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Показать свойства на примере негативных функций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75364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Head</a:t>
            </a:r>
            <a:r>
              <a:rPr lang="en-US" baseline="0" dirty="0" smtClean="0"/>
              <a:t> </a:t>
            </a:r>
            <a:r>
              <a:rPr lang="ru-RU" baseline="0" dirty="0" smtClean="0"/>
              <a:t>функция с </a:t>
            </a:r>
            <a:r>
              <a:rPr lang="en-US" baseline="0" dirty="0" smtClean="0"/>
              <a:t>Either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8020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Divide</a:t>
            </a:r>
            <a:r>
              <a:rPr lang="en-US" baseline="0" dirty="0" smtClean="0"/>
              <a:t> memo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3127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53824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96744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72248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5022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00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Круг может содержать разное кол-во элементов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77650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412795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Источник</a:t>
            </a:r>
            <a:r>
              <a:rPr lang="ru-RU" baseline="0" dirty="0" smtClean="0"/>
              <a:t> дефектов (компиляция пройдет но результат будет </a:t>
            </a:r>
            <a:r>
              <a:rPr lang="ru-RU" baseline="0" dirty="0" err="1" smtClean="0"/>
              <a:t>сайдэффектом</a:t>
            </a:r>
            <a:r>
              <a:rPr lang="ru-RU" baseline="0" dirty="0" smtClean="0"/>
              <a:t>)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61725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73628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643092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38505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Пример с </a:t>
            </a:r>
            <a:r>
              <a:rPr lang="en-US" dirty="0" smtClean="0"/>
              <a:t>head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799387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765312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95961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72564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в пример такой функции (</a:t>
            </a:r>
            <a:r>
              <a:rPr lang="en-US" baseline="0" dirty="0" smtClean="0"/>
              <a:t>n: number</a:t>
            </a:r>
            <a:r>
              <a:rPr lang="ru-RU" baseline="0" dirty="0" smtClean="0"/>
              <a:t>) =</a:t>
            </a:r>
            <a:r>
              <a:rPr lang="en-US" baseline="0" dirty="0" smtClean="0"/>
              <a:t>&gt; true</a:t>
            </a:r>
          </a:p>
          <a:p>
            <a:r>
              <a:rPr lang="ru-RU" baseline="0" dirty="0" smtClean="0"/>
              <a:t>Образ или тень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87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приводится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22350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Функция</a:t>
            </a:r>
            <a:r>
              <a:rPr lang="ru-RU" baseline="0" dirty="0" smtClean="0"/>
              <a:t> прибавляющая к числу 2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1799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Привести</a:t>
            </a:r>
            <a:r>
              <a:rPr lang="ru-RU" baseline="0" dirty="0" smtClean="0"/>
              <a:t> пример с инверсией функции прибавляющей 2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69817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67550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92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174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Не является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4854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185265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542417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789189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40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На самом деле функция возвращает </a:t>
            </a:r>
            <a:r>
              <a:rPr lang="en-US" dirty="0" smtClean="0"/>
              <a:t>“</a:t>
            </a:r>
            <a:r>
              <a:rPr lang="ru-RU" dirty="0" smtClean="0"/>
              <a:t>ничего</a:t>
            </a:r>
            <a:r>
              <a:rPr lang="en-US" smtClean="0"/>
              <a:t>”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055824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600324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Это может быть полезно при </a:t>
            </a:r>
            <a:r>
              <a:rPr lang="ru-RU" dirty="0" err="1" smtClean="0"/>
              <a:t>рефакторинге</a:t>
            </a:r>
            <a:r>
              <a:rPr lang="ru-RU" baseline="0" dirty="0" smtClean="0"/>
              <a:t> (когда менее понятное заменяется более понятным)</a:t>
            </a:r>
          </a:p>
          <a:p>
            <a:r>
              <a:rPr lang="ru-RU" baseline="0" dirty="0" smtClean="0"/>
              <a:t>Это может быть полезно при моделировании реальных объектов и требований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44709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613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Пример</a:t>
            </a:r>
            <a:r>
              <a:rPr lang="ru-RU" baseline="0" dirty="0" smtClean="0"/>
              <a:t> неточного моделирования с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getFromApi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('/users‘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588331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Придется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использовать либо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partial function (assertion)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018757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Либо явно или неявно приводить к одним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 тем же сценариям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Система будет игнорировать не консистентные состояния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Увеличение тестовых сценариев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Пространство для </a:t>
            </a:r>
            <a:r>
              <a:rPr lang="ru-RU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дефектых</a:t>
            </a:r>
            <a:r>
              <a:rPr lang="ru-RU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состояний (след. слайд)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5804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273716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Пример</a:t>
            </a:r>
            <a:r>
              <a:rPr lang="ru-RU" baseline="0" dirty="0" smtClean="0"/>
              <a:t> неточного моделирования с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getFromApi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('/users‘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4478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 smtClean="0"/>
              <a:t>Что по поводу дальнейшего развития данного функционала</a:t>
            </a:r>
            <a:r>
              <a:rPr lang="ru-RU" baseline="0" dirty="0" smtClean="0"/>
              <a:t>? Привести пример добавленных требований. Обратить внимание на то что для добавления поведения нам приходится менять уже существующий код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57270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category is an embarrassingly simple concept. A category consists of objects and arrows that go between them</a:t>
            </a:r>
            <a:endParaRPr lang="ru-RU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4409A1-088C-44D9-A8D7-99583A7259E8}" type="slidenum">
              <a:rPr lang="en-US" smtClean="0"/>
              <a:t>150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3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531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75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616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6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28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919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69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857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39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147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09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F9C91-61B1-43BC-AD78-8CB0959C93C0}" type="datetimeFigureOut">
              <a:rPr lang="en-US" smtClean="0"/>
              <a:t>7/12/2023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44CF4-A36E-421B-8227-E20CE3303A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21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1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1.xml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1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1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1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1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1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1.xml"/></Relationships>
</file>

<file path=ppt/slides/_rels/slide1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1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1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1.xml"/></Relationships>
</file>

<file path=ppt/slides/_rels/slide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1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1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1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1.xml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1.xml"/></Relationships>
</file>

<file path=ppt/slides/_rels/slide1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1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1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1.xml"/></Relationships>
</file>

<file path=ppt/slides/_rels/slide1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1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0.xml"/><Relationship Id="rId1" Type="http://schemas.openxmlformats.org/officeDocument/2006/relationships/slideLayout" Target="../slideLayouts/slideLayout1.xml"/></Relationships>
</file>

<file path=ppt/slides/_rels/slide2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1.xml"/><Relationship Id="rId1" Type="http://schemas.openxmlformats.org/officeDocument/2006/relationships/slideLayout" Target="../slideLayouts/slideLayout1.xml"/></Relationships>
</file>

<file path=ppt/slides/_rels/slide2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2.xml"/><Relationship Id="rId1" Type="http://schemas.openxmlformats.org/officeDocument/2006/relationships/slideLayout" Target="../slideLayouts/slideLayout1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3.xml"/><Relationship Id="rId1" Type="http://schemas.openxmlformats.org/officeDocument/2006/relationships/slideLayout" Target="../slideLayouts/slideLayout1.xml"/></Relationships>
</file>

<file path=ppt/slides/_rels/slide2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4.xml"/><Relationship Id="rId1" Type="http://schemas.openxmlformats.org/officeDocument/2006/relationships/slideLayout" Target="../slideLayouts/slideLayout1.xml"/></Relationships>
</file>

<file path=ppt/slides/_rels/slide2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5.xml"/><Relationship Id="rId1" Type="http://schemas.openxmlformats.org/officeDocument/2006/relationships/slideLayout" Target="../slideLayouts/slideLayout1.xml"/></Relationships>
</file>

<file path=ppt/slides/_rels/slide2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6.xml"/><Relationship Id="rId1" Type="http://schemas.openxmlformats.org/officeDocument/2006/relationships/slideLayout" Target="../slideLayouts/slideLayout1.xml"/></Relationships>
</file>

<file path=ppt/slides/_rels/slide2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7.xml"/><Relationship Id="rId1" Type="http://schemas.openxmlformats.org/officeDocument/2006/relationships/slideLayout" Target="../slideLayouts/slideLayout1.xml"/></Relationships>
</file>

<file path=ppt/slides/_rels/slide2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9.xml"/><Relationship Id="rId1" Type="http://schemas.openxmlformats.org/officeDocument/2006/relationships/slideLayout" Target="../slideLayouts/slideLayout1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589" y="2933289"/>
            <a:ext cx="2824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TYPES IN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26" name="Picture 2" descr="File:Typescript logo 2020.svg - Wikimedia Common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1880" y="2642801"/>
            <a:ext cx="993957" cy="99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817128" y="2933289"/>
            <a:ext cx="2824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TYPES IN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33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3017522" y="167639"/>
            <a:ext cx="8496598" cy="6418217"/>
            <a:chOff x="2381794" y="185056"/>
            <a:chExt cx="8496598" cy="6418217"/>
          </a:xfrm>
        </p:grpSpPr>
        <p:sp>
          <p:nvSpPr>
            <p:cNvPr id="2" name="Овал 1"/>
            <p:cNvSpPr/>
            <p:nvPr/>
          </p:nvSpPr>
          <p:spPr>
            <a:xfrm>
              <a:off x="2381794" y="185056"/>
              <a:ext cx="6418217" cy="6418217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17128" y="2933289"/>
              <a:ext cx="5458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1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134" y="1814237"/>
              <a:ext cx="54586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latin typeface="Roboto" panose="02000000000000000000" pitchFamily="2" charset="0"/>
                  <a:ea typeface="Roboto" panose="02000000000000000000" pitchFamily="2" charset="0"/>
                </a:rPr>
                <a:t>2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029105" y="3255506"/>
              <a:ext cx="7026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-1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380415" y="1927449"/>
              <a:ext cx="14050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3.14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50182" y="3142294"/>
              <a:ext cx="871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20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17128" y="4086503"/>
              <a:ext cx="87105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45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54535" y="1646105"/>
              <a:ext cx="129193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3/2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381952" y="362603"/>
              <a:ext cx="249644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 smtClean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number</a:t>
              </a:r>
              <a:endParaRPr lang="en-US" sz="4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729745" y="2709378"/>
            <a:ext cx="18216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word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9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905610" y="3013502"/>
            <a:ext cx="23807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45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568980" y="3013502"/>
            <a:ext cx="30540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false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315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29792" y="3013502"/>
            <a:ext cx="13324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069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0406" y="3013502"/>
            <a:ext cx="15311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509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0406" y="3013502"/>
            <a:ext cx="153118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539324" y="742063"/>
            <a:ext cx="311335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SUM TYPE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349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612788" y="3013502"/>
            <a:ext cx="49664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Maybe&lt;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= 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991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5961" y="3013502"/>
            <a:ext cx="28600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(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42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36016" y="3013502"/>
            <a:ext cx="151996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269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5961" y="3013502"/>
            <a:ext cx="33618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34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4660351" y="3013502"/>
            <a:ext cx="287129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 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*</a:t>
            </a:r>
            <a:r>
              <a:rPr lang="ru-RU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1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+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08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4328531" y="1794515"/>
            <a:ext cx="5659832" cy="2339131"/>
            <a:chOff x="341761" y="1794515"/>
            <a:chExt cx="5659832" cy="2339131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77590" y="1794515"/>
              <a:ext cx="3724003" cy="2339131"/>
              <a:chOff x="3305201" y="1794515"/>
              <a:chExt cx="3724003" cy="2339131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3305201" y="2563927"/>
                <a:ext cx="1569719" cy="1569719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17128" y="2933289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532764" y="1794515"/>
                <a:ext cx="249644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34176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3650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2734182" y="3013502"/>
            <a:ext cx="6723636" cy="830997"/>
            <a:chOff x="4660351" y="3013502"/>
            <a:chExt cx="6723636" cy="830997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4660351" y="3013502"/>
              <a:ext cx="287129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 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(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+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1</a:t>
              </a:r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)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" name="Прямоугольник 2"/>
            <p:cNvSpPr/>
            <p:nvPr/>
          </p:nvSpPr>
          <p:spPr>
            <a:xfrm>
              <a:off x="7531650" y="3013502"/>
              <a:ext cx="385233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ru-RU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=</a:t>
              </a:r>
              <a:r>
                <a:rPr lang="ru-RU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2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+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1 </a:t>
              </a:r>
              <a:r>
                <a:rPr lang="en-US" sz="4800" dirty="0" smtClean="0">
                  <a:latin typeface="Roboto" panose="02000000000000000000" pitchFamily="2" charset="0"/>
                  <a:ea typeface="Roboto" panose="02000000000000000000" pitchFamily="2" charset="0"/>
                </a:rPr>
                <a:t>*</a:t>
              </a:r>
              <a:r>
                <a:rPr lang="en-US" sz="4800" dirty="0" smtClean="0">
                  <a:solidFill>
                    <a:schemeClr val="accent2">
                      <a:lumMod val="7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2</a:t>
              </a:r>
              <a:endParaRPr lang="en-US" sz="4800" dirty="0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03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028768" y="3013502"/>
            <a:ext cx="41344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OTHER TYPES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5696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169832" y="3013502"/>
            <a:ext cx="385233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COMPLEXITY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09605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245974" y="3013502"/>
            <a:ext cx="37000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PROPERTIES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06396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445770" y="3013502"/>
            <a:ext cx="730046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TESTABILITY/REASONABILITY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89269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079775" y="3013502"/>
            <a:ext cx="403245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EXTENDABILITY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5334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20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9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682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5396987" y="2270421"/>
            <a:ext cx="7441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f</a:t>
            </a:r>
            <a:r>
              <a:rPr lang="en-US" sz="4800" dirty="0" smtClean="0"/>
              <a:t>()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12614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>
            <a:off x="4328531" y="1794515"/>
            <a:ext cx="5659832" cy="2339131"/>
            <a:chOff x="341761" y="1794515"/>
            <a:chExt cx="5659832" cy="2339131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2277590" y="1794515"/>
              <a:ext cx="3724003" cy="2339131"/>
              <a:chOff x="3305201" y="1794515"/>
              <a:chExt cx="3724003" cy="2339131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3305201" y="2563927"/>
                <a:ext cx="1569719" cy="1569719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3817128" y="2933289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4532764" y="1794515"/>
                <a:ext cx="249644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34176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7604644" y="4133646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599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14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/>
          <p:cNvSpPr/>
          <p:nvPr/>
        </p:nvSpPr>
        <p:spPr>
          <a:xfrm>
            <a:off x="1639260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285547" y="3572759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714674" y="449815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835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/>
          <p:cNvSpPr/>
          <p:nvPr/>
        </p:nvSpPr>
        <p:spPr>
          <a:xfrm>
            <a:off x="1639260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Овал 22"/>
          <p:cNvSpPr/>
          <p:nvPr/>
        </p:nvSpPr>
        <p:spPr>
          <a:xfrm>
            <a:off x="1285547" y="3572759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1714674" y="449815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3588102" y="369614"/>
            <a:ext cx="501579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PARTIAL FUNCTION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84820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1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4" idx="6"/>
            <a:endCxn id="11" idx="2"/>
          </p:cNvCxnSpPr>
          <p:nvPr/>
        </p:nvCxnSpPr>
        <p:spPr>
          <a:xfrm>
            <a:off x="3011067" y="3139127"/>
            <a:ext cx="5762920" cy="117992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74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endCxn id="11" idx="2"/>
          </p:cNvCxnSpPr>
          <p:nvPr/>
        </p:nvCxnSpPr>
        <p:spPr>
          <a:xfrm>
            <a:off x="2860238" y="4147794"/>
            <a:ext cx="5913749" cy="17125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3941917" y="369614"/>
            <a:ext cx="43081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DIRECTIONALITY</a:t>
            </a:r>
            <a:endParaRPr lang="en-US" sz="4800" dirty="0"/>
          </a:p>
        </p:txBody>
      </p:sp>
      <p:sp>
        <p:nvSpPr>
          <p:cNvPr id="14" name="Овал 13"/>
          <p:cNvSpPr/>
          <p:nvPr/>
        </p:nvSpPr>
        <p:spPr>
          <a:xfrm>
            <a:off x="2784823" y="407237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257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>
            <a:endCxn id="8" idx="2"/>
          </p:cNvCxnSpPr>
          <p:nvPr/>
        </p:nvCxnSpPr>
        <p:spPr>
          <a:xfrm flipV="1">
            <a:off x="2860238" y="3139126"/>
            <a:ext cx="5412557" cy="100866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3941917" y="369614"/>
            <a:ext cx="43081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DIRECTIONALITY</a:t>
            </a:r>
            <a:endParaRPr lang="en-US" sz="4800" dirty="0"/>
          </a:p>
        </p:txBody>
      </p:sp>
      <p:sp>
        <p:nvSpPr>
          <p:cNvPr id="14" name="Овал 13"/>
          <p:cNvSpPr/>
          <p:nvPr/>
        </p:nvSpPr>
        <p:spPr>
          <a:xfrm>
            <a:off x="2784823" y="407237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436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598101" y="57772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14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7086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920729" y="1791835"/>
            <a:ext cx="2845409" cy="2845409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46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580548" y="771374"/>
            <a:ext cx="1337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void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rgbClr val="C48A08">
              <a:alpha val="20000"/>
            </a:srgbClr>
          </a:solidFill>
          <a:ln w="19050">
            <a:solidFill>
              <a:srgbClr val="C48A0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874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920729" y="1791835"/>
            <a:ext cx="2845409" cy="2845409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3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7235025" y="692036"/>
            <a:ext cx="55664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TReturn</a:t>
            </a:r>
            <a:r>
              <a:rPr lang="en-US" sz="32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(codomain</a:t>
            </a:r>
            <a:r>
              <a:rPr lang="en-US" sz="3200" dirty="0"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</a:p>
          <a:p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88156" y="719126"/>
            <a:ext cx="45535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TArgs</a:t>
            </a:r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3200" dirty="0" smtClean="0">
                <a:latin typeface="Roboto" panose="02000000000000000000" pitchFamily="2" charset="0"/>
                <a:ea typeface="Roboto" panose="02000000000000000000" pitchFamily="2" charset="0"/>
              </a:rPr>
              <a:t>(domain) </a:t>
            </a:r>
            <a:endParaRPr lang="en-US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3"/>
            <a:ext cx="3807688" cy="3807688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0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3"/>
            <a:ext cx="3807688" cy="3807688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569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2563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  <p:sp>
        <p:nvSpPr>
          <p:cNvPr id="17" name="Овал 16"/>
          <p:cNvSpPr/>
          <p:nvPr/>
        </p:nvSpPr>
        <p:spPr>
          <a:xfrm>
            <a:off x="10283270" y="215716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2340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547014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</p:cNvCxnSpPr>
          <p:nvPr/>
        </p:nvCxnSpPr>
        <p:spPr>
          <a:xfrm flipV="1">
            <a:off x="2737690" y="3139126"/>
            <a:ext cx="5535105" cy="86883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2038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</p:cNvCxnSpPr>
          <p:nvPr/>
        </p:nvCxnSpPr>
        <p:spPr>
          <a:xfrm flipV="1">
            <a:off x="2737690" y="3139126"/>
            <a:ext cx="5535105" cy="86883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4230393" y="448404"/>
            <a:ext cx="373121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ABSTRACTION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4043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29963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MODELING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8226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(image)</a:t>
            </a:r>
            <a:endParaRPr lang="en-US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4181662" y="448404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82674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580548" y="771374"/>
            <a:ext cx="13378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void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rgbClr val="C48A08">
              <a:alpha val="20000"/>
            </a:srgbClr>
          </a:solidFill>
          <a:ln w="19050">
            <a:solidFill>
              <a:srgbClr val="C48A08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87801" y="3457968"/>
            <a:ext cx="2923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48A08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undefined</a:t>
            </a:r>
            <a:endParaRPr lang="en-US" sz="4800" dirty="0">
              <a:solidFill>
                <a:srgbClr val="C48A08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84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4132742" y="325856"/>
            <a:ext cx="38286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INVERTABILITY</a:t>
            </a:r>
            <a:endParaRPr lang="en-US" sz="4800" dirty="0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4482064" y="3445327"/>
            <a:ext cx="31300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7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3974266" y="325856"/>
            <a:ext cx="42434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ISOMORPHISMS</a:t>
            </a:r>
            <a:endParaRPr lang="en-US" sz="4800" dirty="0"/>
          </a:p>
        </p:txBody>
      </p:sp>
      <p:cxnSp>
        <p:nvCxnSpPr>
          <p:cNvPr id="5" name="Прямая со стрелкой 4"/>
          <p:cNvCxnSpPr>
            <a:endCxn id="2" idx="2"/>
          </p:cNvCxnSpPr>
          <p:nvPr/>
        </p:nvCxnSpPr>
        <p:spPr>
          <a:xfrm>
            <a:off x="4779390" y="3445327"/>
            <a:ext cx="283270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 стрелкой 5"/>
          <p:cNvCxnSpPr>
            <a:endCxn id="16" idx="6"/>
          </p:cNvCxnSpPr>
          <p:nvPr/>
        </p:nvCxnSpPr>
        <p:spPr>
          <a:xfrm flipH="1">
            <a:off x="4482064" y="3445327"/>
            <a:ext cx="299339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6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Прямоугольник 17"/>
          <p:cNvSpPr/>
          <p:nvPr/>
        </p:nvSpPr>
        <p:spPr>
          <a:xfrm>
            <a:off x="5495487" y="3029827"/>
            <a:ext cx="11031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===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85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3890044" y="3013502"/>
            <a:ext cx="44119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PRACTICAL VIEW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2357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Овал 20"/>
          <p:cNvSpPr/>
          <p:nvPr/>
        </p:nvSpPr>
        <p:spPr>
          <a:xfrm>
            <a:off x="7866622" y="2017335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Овал 16"/>
          <p:cNvSpPr/>
          <p:nvPr/>
        </p:nvSpPr>
        <p:spPr>
          <a:xfrm>
            <a:off x="10283270" y="2157167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 2"/>
          <p:cNvSpPr/>
          <p:nvPr/>
        </p:nvSpPr>
        <p:spPr>
          <a:xfrm>
            <a:off x="1362881" y="865062"/>
            <a:ext cx="25987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(actual scenario)</a:t>
            </a:r>
            <a:endParaRPr lang="en-US" sz="28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466969" y="934808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8654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881360" y="2055042"/>
            <a:ext cx="2567477" cy="2567477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367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625039" y="1587830"/>
            <a:ext cx="3792201" cy="3792201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7" idx="6"/>
          </p:cNvCxnSpPr>
          <p:nvPr/>
        </p:nvCxnSpPr>
        <p:spPr>
          <a:xfrm>
            <a:off x="3448837" y="2270289"/>
            <a:ext cx="5176886" cy="3880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897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Овал 20"/>
          <p:cNvSpPr/>
          <p:nvPr/>
        </p:nvSpPr>
        <p:spPr>
          <a:xfrm>
            <a:off x="625039" y="1587830"/>
            <a:ext cx="3792201" cy="3792201"/>
          </a:xfrm>
          <a:prstGeom prst="ellipse">
            <a:avLst/>
          </a:prstGeom>
          <a:solidFill>
            <a:srgbClr val="FF0000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Овал 1"/>
          <p:cNvSpPr/>
          <p:nvPr/>
        </p:nvSpPr>
        <p:spPr>
          <a:xfrm>
            <a:off x="626836" y="1587831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1287533" y="3101418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788725" y="4281340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1637896" y="223258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3298008" y="2194874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87533" y="887599"/>
            <a:ext cx="23903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(result, error)</a:t>
            </a:r>
            <a:endParaRPr lang="en-US" sz="2800" dirty="0"/>
          </a:p>
        </p:txBody>
      </p:sp>
      <p:sp>
        <p:nvSpPr>
          <p:cNvPr id="22" name="Овал 21"/>
          <p:cNvSpPr/>
          <p:nvPr/>
        </p:nvSpPr>
        <p:spPr>
          <a:xfrm>
            <a:off x="7629787" y="1587831"/>
            <a:ext cx="3790405" cy="3790405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Овал 22"/>
          <p:cNvSpPr/>
          <p:nvPr/>
        </p:nvSpPr>
        <p:spPr>
          <a:xfrm>
            <a:off x="8625723" y="258294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Овал 23"/>
          <p:cNvSpPr/>
          <p:nvPr/>
        </p:nvSpPr>
        <p:spPr>
          <a:xfrm>
            <a:off x="8710762" y="333220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Овал 24"/>
          <p:cNvSpPr/>
          <p:nvPr/>
        </p:nvSpPr>
        <p:spPr>
          <a:xfrm>
            <a:off x="8578984" y="4081464"/>
            <a:ext cx="150829" cy="150829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Прямоугольник 25"/>
          <p:cNvSpPr/>
          <p:nvPr/>
        </p:nvSpPr>
        <p:spPr>
          <a:xfrm>
            <a:off x="8786176" y="913781"/>
            <a:ext cx="17159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side-effect</a:t>
            </a:r>
            <a:endParaRPr lang="en-US" sz="2800" dirty="0"/>
          </a:p>
        </p:txBody>
      </p:sp>
      <p:cxnSp>
        <p:nvCxnSpPr>
          <p:cNvPr id="27" name="Прямая со стрелкой 26"/>
          <p:cNvCxnSpPr>
            <a:stCxn id="19" idx="6"/>
            <a:endCxn id="23" idx="2"/>
          </p:cNvCxnSpPr>
          <p:nvPr/>
        </p:nvCxnSpPr>
        <p:spPr>
          <a:xfrm>
            <a:off x="1788725" y="2307996"/>
            <a:ext cx="6836998" cy="350363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8" idx="6"/>
            <a:endCxn id="24" idx="2"/>
          </p:cNvCxnSpPr>
          <p:nvPr/>
        </p:nvCxnSpPr>
        <p:spPr>
          <a:xfrm>
            <a:off x="1438362" y="3176833"/>
            <a:ext cx="7272400" cy="23078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11" idx="6"/>
            <a:endCxn id="25" idx="2"/>
          </p:cNvCxnSpPr>
          <p:nvPr/>
        </p:nvCxnSpPr>
        <p:spPr>
          <a:xfrm flipV="1">
            <a:off x="1939554" y="4156879"/>
            <a:ext cx="6639430" cy="19987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7" idx="6"/>
            <a:endCxn id="29" idx="2"/>
          </p:cNvCxnSpPr>
          <p:nvPr/>
        </p:nvCxnSpPr>
        <p:spPr>
          <a:xfrm flipV="1">
            <a:off x="3448837" y="2232581"/>
            <a:ext cx="5510258" cy="37708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Овал 28"/>
          <p:cNvSpPr/>
          <p:nvPr/>
        </p:nvSpPr>
        <p:spPr>
          <a:xfrm>
            <a:off x="8959095" y="2157166"/>
            <a:ext cx="150829" cy="150829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89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7612098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691659" y="1550124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2860238" y="3063712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8272795" y="3063711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6" name="Прямая со стрелкой 5"/>
          <p:cNvCxnSpPr>
            <a:stCxn id="4" idx="6"/>
            <a:endCxn id="8" idx="2"/>
          </p:cNvCxnSpPr>
          <p:nvPr/>
        </p:nvCxnSpPr>
        <p:spPr>
          <a:xfrm flipV="1">
            <a:off x="3011067" y="3139126"/>
            <a:ext cx="5261728" cy="1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вал 9"/>
          <p:cNvSpPr/>
          <p:nvPr/>
        </p:nvSpPr>
        <p:spPr>
          <a:xfrm>
            <a:off x="2586861" y="393254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8773987" y="4243633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2" name="Прямая со стрелкой 11"/>
          <p:cNvCxnSpPr>
            <a:stCxn id="10" idx="6"/>
            <a:endCxn id="11" idx="2"/>
          </p:cNvCxnSpPr>
          <p:nvPr/>
        </p:nvCxnSpPr>
        <p:spPr>
          <a:xfrm>
            <a:off x="2737690" y="4007964"/>
            <a:ext cx="6036297" cy="3110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Овал 14"/>
          <p:cNvSpPr/>
          <p:nvPr/>
        </p:nvSpPr>
        <p:spPr>
          <a:xfrm>
            <a:off x="2737690" y="2270289"/>
            <a:ext cx="150829" cy="150829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8623158" y="2194874"/>
            <a:ext cx="150829" cy="150829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0" name="Прямая со стрелкой 19"/>
          <p:cNvCxnSpPr>
            <a:stCxn id="15" idx="6"/>
            <a:endCxn id="19" idx="2"/>
          </p:cNvCxnSpPr>
          <p:nvPr/>
        </p:nvCxnSpPr>
        <p:spPr>
          <a:xfrm flipV="1">
            <a:off x="2888519" y="2270289"/>
            <a:ext cx="5734639" cy="75415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рямоугольник 2"/>
          <p:cNvSpPr/>
          <p:nvPr/>
        </p:nvSpPr>
        <p:spPr>
          <a:xfrm>
            <a:off x="1362881" y="865062"/>
            <a:ext cx="25987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/>
              <a:t>(actual scenario)</a:t>
            </a:r>
            <a:endParaRPr lang="en-US" sz="2800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8467769" y="934808"/>
            <a:ext cx="23887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 smtClean="0">
                <a:solidFill>
                  <a:prstClr val="black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result + error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0264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859537" y="3013502"/>
            <a:ext cx="64729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FURTHER DEVELOPMENT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44709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59478" y="2933289"/>
            <a:ext cx="5673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 OPERATIONS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039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17653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68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9050339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9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9050339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589059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34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551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17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575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63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Скругленная соединительная линия 7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14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cxnSp>
        <p:nvCxnSpPr>
          <p:cNvPr id="13" name="Скругленная соединительная линия 12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Скругленная соединительная линия 13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86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Группа 5"/>
          <p:cNvGrpSpPr/>
          <p:nvPr/>
        </p:nvGrpSpPr>
        <p:grpSpPr>
          <a:xfrm>
            <a:off x="2621651" y="1010744"/>
            <a:ext cx="7253869" cy="4493074"/>
            <a:chOff x="4328531" y="705944"/>
            <a:chExt cx="7253869" cy="4493074"/>
          </a:xfrm>
        </p:grpSpPr>
        <p:sp>
          <p:nvSpPr>
            <p:cNvPr id="17" name="TextBox 16"/>
            <p:cNvSpPr txBox="1"/>
            <p:nvPr/>
          </p:nvSpPr>
          <p:spPr>
            <a:xfrm>
              <a:off x="432853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5" name="Группа 4"/>
            <p:cNvGrpSpPr/>
            <p:nvPr/>
          </p:nvGrpSpPr>
          <p:grpSpPr>
            <a:xfrm>
              <a:off x="6334029" y="705944"/>
              <a:ext cx="5248371" cy="4493074"/>
              <a:chOff x="6264360" y="1794515"/>
              <a:chExt cx="5248371" cy="4493074"/>
            </a:xfrm>
          </p:grpSpPr>
          <p:sp>
            <p:nvSpPr>
              <p:cNvPr id="2" name="Овал 1"/>
              <p:cNvSpPr/>
              <p:nvPr/>
            </p:nvSpPr>
            <p:spPr>
              <a:xfrm>
                <a:off x="6264360" y="2563927"/>
                <a:ext cx="3855000" cy="3723662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7803899" y="2979425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9372974" y="1794515"/>
                <a:ext cx="21397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 | 2 | 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7024482" y="4041052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8422208" y="4324081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15" name="Овал 14"/>
          <p:cNvSpPr/>
          <p:nvPr/>
        </p:nvSpPr>
        <p:spPr>
          <a:xfrm>
            <a:off x="5813187" y="2009984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Овал 21"/>
          <p:cNvSpPr/>
          <p:nvPr/>
        </p:nvSpPr>
        <p:spPr>
          <a:xfrm>
            <a:off x="5037832" y="3071611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Овал 22"/>
          <p:cNvSpPr/>
          <p:nvPr/>
        </p:nvSpPr>
        <p:spPr>
          <a:xfrm>
            <a:off x="6435558" y="3354640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5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Скругленная соединительная линия 16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23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Скругленная соединительная линия 16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752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22752" y="2553656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585639" y="2553656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3159747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059865" y="2553656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6896860" y="3340710"/>
            <a:ext cx="2163005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6109806" y="390651"/>
            <a:ext cx="12700" cy="747422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Прямоугольник 7"/>
          <p:cNvSpPr/>
          <p:nvPr/>
        </p:nvSpPr>
        <p:spPr>
          <a:xfrm>
            <a:off x="2108776" y="1716309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845889" y="1722659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587072" y="1716308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44491" y="2553656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5482007" y="4492967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7769191" y="2506538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cxnSp>
        <p:nvCxnSpPr>
          <p:cNvPr id="18" name="Скругленная соединительная линия 17"/>
          <p:cNvCxnSpPr/>
          <p:nvPr/>
        </p:nvCxnSpPr>
        <p:spPr>
          <a:xfrm rot="16200000" flipH="1" flipV="1">
            <a:off x="1585639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Скругленная соединительная линия 18"/>
          <p:cNvCxnSpPr/>
          <p:nvPr/>
        </p:nvCxnSpPr>
        <p:spPr>
          <a:xfrm rot="16200000" flipH="1" flipV="1">
            <a:off x="5322752" y="2553656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кругленная соединительная линия 19"/>
          <p:cNvCxnSpPr/>
          <p:nvPr/>
        </p:nvCxnSpPr>
        <p:spPr>
          <a:xfrm rot="16200000" flipH="1" flipV="1">
            <a:off x="9051725" y="2560008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17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340990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ASSOCIATIVE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492124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83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839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08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00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396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267353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8266024" y="4995795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2" name="Группа 11"/>
          <p:cNvGrpSpPr/>
          <p:nvPr/>
        </p:nvGrpSpPr>
        <p:grpSpPr>
          <a:xfrm>
            <a:off x="2621651" y="1010744"/>
            <a:ext cx="7253869" cy="4493074"/>
            <a:chOff x="4328531" y="705944"/>
            <a:chExt cx="7253869" cy="4493074"/>
          </a:xfrm>
        </p:grpSpPr>
        <p:sp>
          <p:nvSpPr>
            <p:cNvPr id="14" name="TextBox 13"/>
            <p:cNvSpPr txBox="1"/>
            <p:nvPr/>
          </p:nvSpPr>
          <p:spPr>
            <a:xfrm>
              <a:off x="4328531" y="2625512"/>
              <a:ext cx="1786097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 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15" name="Группа 14"/>
            <p:cNvGrpSpPr/>
            <p:nvPr/>
          </p:nvGrpSpPr>
          <p:grpSpPr>
            <a:xfrm>
              <a:off x="6334029" y="705944"/>
              <a:ext cx="5248371" cy="4493074"/>
              <a:chOff x="6264360" y="1794515"/>
              <a:chExt cx="5248371" cy="4493074"/>
            </a:xfrm>
          </p:grpSpPr>
          <p:sp>
            <p:nvSpPr>
              <p:cNvPr id="18" name="Овал 17"/>
              <p:cNvSpPr/>
              <p:nvPr/>
            </p:nvSpPr>
            <p:spPr>
              <a:xfrm>
                <a:off x="6264360" y="2563927"/>
                <a:ext cx="3855000" cy="3723662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7803899" y="2979425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9372974" y="1794515"/>
                <a:ext cx="213975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 | 2 | 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7024482" y="4041052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8422208" y="4324081"/>
                <a:ext cx="545866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  <a:endParaRPr lang="en-US" sz="4800" dirty="0">
                  <a:solidFill>
                    <a:srgbClr val="C00000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  <p:sp>
        <p:nvSpPr>
          <p:cNvPr id="23" name="Овал 22"/>
          <p:cNvSpPr/>
          <p:nvPr/>
        </p:nvSpPr>
        <p:spPr>
          <a:xfrm>
            <a:off x="5813187" y="2009984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Овал 23"/>
          <p:cNvSpPr/>
          <p:nvPr/>
        </p:nvSpPr>
        <p:spPr>
          <a:xfrm>
            <a:off x="5037832" y="3071611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Овал 24"/>
          <p:cNvSpPr/>
          <p:nvPr/>
        </p:nvSpPr>
        <p:spPr>
          <a:xfrm>
            <a:off x="6435558" y="3354640"/>
            <a:ext cx="1244743" cy="120233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373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554960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61514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3668646" y="2547030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459204" y="2547030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Прямая со стрелкой 4"/>
          <p:cNvCxnSpPr>
            <a:stCxn id="16" idx="6"/>
            <a:endCxn id="2" idx="2"/>
          </p:cNvCxnSpPr>
          <p:nvPr/>
        </p:nvCxnSpPr>
        <p:spPr>
          <a:xfrm>
            <a:off x="2033312" y="3334084"/>
            <a:ext cx="1635334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6664086" y="2547030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2" idx="6"/>
            <a:endCxn id="7" idx="2"/>
          </p:cNvCxnSpPr>
          <p:nvPr/>
        </p:nvCxnSpPr>
        <p:spPr>
          <a:xfrm>
            <a:off x="5242754" y="3334084"/>
            <a:ext cx="142133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16" idx="4"/>
            <a:endCxn id="7" idx="4"/>
          </p:cNvCxnSpPr>
          <p:nvPr/>
        </p:nvCxnSpPr>
        <p:spPr>
          <a:xfrm rot="16200000" flipH="1">
            <a:off x="4348699" y="1018697"/>
            <a:ext cx="12700" cy="6204882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/>
          <p:cNvSpPr/>
          <p:nvPr/>
        </p:nvSpPr>
        <p:spPr>
          <a:xfrm>
            <a:off x="9659526" y="2547030"/>
            <a:ext cx="1574108" cy="1574108"/>
          </a:xfrm>
          <a:prstGeom prst="ellipse">
            <a:avLst/>
          </a:prstGeom>
          <a:solidFill>
            <a:schemeClr val="accent4">
              <a:lumMod val="60000"/>
              <a:lumOff val="40000"/>
              <a:alpha val="20000"/>
            </a:schemeClr>
          </a:solidFill>
          <a:ln w="31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Прямая со стрелкой 24"/>
          <p:cNvCxnSpPr>
            <a:stCxn id="7" idx="6"/>
            <a:endCxn id="19" idx="2"/>
          </p:cNvCxnSpPr>
          <p:nvPr/>
        </p:nvCxnSpPr>
        <p:spPr>
          <a:xfrm>
            <a:off x="8238194" y="3334084"/>
            <a:ext cx="1421332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Скругленная соединительная линия 35"/>
          <p:cNvCxnSpPr>
            <a:stCxn id="2" idx="0"/>
            <a:endCxn id="19" idx="0"/>
          </p:cNvCxnSpPr>
          <p:nvPr/>
        </p:nvCxnSpPr>
        <p:spPr>
          <a:xfrm rot="5400000" flipH="1" flipV="1">
            <a:off x="7451140" y="-448410"/>
            <a:ext cx="12700" cy="5990880"/>
          </a:xfrm>
          <a:prstGeom prst="curvedConnector3">
            <a:avLst>
              <a:gd name="adj1" fmla="val 1800000"/>
            </a:avLst>
          </a:prstGeom>
          <a:ln w="381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2701833" y="2556269"/>
            <a:ext cx="3722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f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5727101" y="2503087"/>
            <a:ext cx="47481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8700369" y="2481116"/>
            <a:ext cx="50847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</a:p>
        </p:txBody>
      </p:sp>
      <p:sp>
        <p:nvSpPr>
          <p:cNvPr id="15" name="Прямоугольник 14"/>
          <p:cNvSpPr/>
          <p:nvPr/>
        </p:nvSpPr>
        <p:spPr>
          <a:xfrm>
            <a:off x="3831971" y="4433160"/>
            <a:ext cx="12474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g * f</a:t>
            </a:r>
            <a:endParaRPr lang="en-US" sz="4800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990737" y="1410361"/>
            <a:ext cx="138371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864403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215636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81088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50971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 = h * </a:t>
            </a:r>
            <a:r>
              <a:rPr lang="en-US" sz="4800" dirty="0" smtClean="0">
                <a:solidFill>
                  <a:srgbClr val="FFC000"/>
                </a:solidFill>
              </a:rPr>
              <a:t>(g * f)</a:t>
            </a:r>
            <a:endParaRPr lang="en-US" sz="48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08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2083107" y="3013502"/>
            <a:ext cx="80257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h</a:t>
            </a:r>
            <a:r>
              <a:rPr lang="en-US" sz="4800" dirty="0" smtClean="0"/>
              <a:t> * g * f = h * </a:t>
            </a:r>
            <a:r>
              <a:rPr lang="en-US" sz="4800" dirty="0" smtClean="0">
                <a:solidFill>
                  <a:srgbClr val="FFC000"/>
                </a:solidFill>
              </a:rPr>
              <a:t>(g * f)</a:t>
            </a:r>
            <a:r>
              <a:rPr lang="en-US" sz="4800" dirty="0" smtClean="0"/>
              <a:t> = </a:t>
            </a:r>
            <a:r>
              <a:rPr lang="en-US" sz="4800" dirty="0" smtClean="0">
                <a:solidFill>
                  <a:srgbClr val="92D050"/>
                </a:solidFill>
              </a:rPr>
              <a:t>(h * g)</a:t>
            </a:r>
            <a:r>
              <a:rPr lang="en-US" sz="4800" dirty="0" smtClean="0"/>
              <a:t> * f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4919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2824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3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007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Прямая со стрелкой 5"/>
          <p:cNvCxnSpPr>
            <a:stCxn id="5" idx="7"/>
            <a:endCxn id="3" idx="3"/>
          </p:cNvCxnSpPr>
          <p:nvPr/>
        </p:nvCxnSpPr>
        <p:spPr>
          <a:xfrm flipV="1">
            <a:off x="2230897" y="1880048"/>
            <a:ext cx="950239" cy="237512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Прямая со стрелкой 7"/>
          <p:cNvCxnSpPr>
            <a:stCxn id="3" idx="6"/>
            <a:endCxn id="7" idx="2"/>
          </p:cNvCxnSpPr>
          <p:nvPr/>
        </p:nvCxnSpPr>
        <p:spPr>
          <a:xfrm>
            <a:off x="4524721" y="1323517"/>
            <a:ext cx="5383283" cy="10497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08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40956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3826" y="888942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49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4678112" y="3013502"/>
            <a:ext cx="28357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CATEGORY</a:t>
            </a:r>
            <a:endParaRPr lang="en-US" sz="4800" dirty="0"/>
          </a:p>
        </p:txBody>
      </p:sp>
      <p:sp>
        <p:nvSpPr>
          <p:cNvPr id="3" name="Овал 2"/>
          <p:cNvSpPr/>
          <p:nvPr/>
        </p:nvSpPr>
        <p:spPr>
          <a:xfrm>
            <a:off x="2950613" y="536463"/>
            <a:ext cx="1574108" cy="1574108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87312" y="4024647"/>
            <a:ext cx="1574108" cy="1574108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Прямая со стрелкой 5"/>
          <p:cNvCxnSpPr>
            <a:stCxn id="5" idx="7"/>
            <a:endCxn id="3" idx="3"/>
          </p:cNvCxnSpPr>
          <p:nvPr/>
        </p:nvCxnSpPr>
        <p:spPr>
          <a:xfrm flipV="1">
            <a:off x="2230897" y="1880048"/>
            <a:ext cx="950239" cy="237512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9908004" y="1586247"/>
            <a:ext cx="1574108" cy="1574108"/>
          </a:xfrm>
          <a:prstGeom prst="ellipse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 w="31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Прямая со стрелкой 7"/>
          <p:cNvCxnSpPr>
            <a:stCxn id="3" idx="6"/>
            <a:endCxn id="7" idx="2"/>
          </p:cNvCxnSpPr>
          <p:nvPr/>
        </p:nvCxnSpPr>
        <p:spPr>
          <a:xfrm>
            <a:off x="4524721" y="1323517"/>
            <a:ext cx="5383283" cy="10497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Скругленная соединительная линия 8"/>
          <p:cNvCxnSpPr>
            <a:stCxn id="5" idx="5"/>
            <a:endCxn id="7" idx="4"/>
          </p:cNvCxnSpPr>
          <p:nvPr/>
        </p:nvCxnSpPr>
        <p:spPr>
          <a:xfrm rot="5400000" flipH="1" flipV="1">
            <a:off x="5359038" y="32213"/>
            <a:ext cx="2207877" cy="8464161"/>
          </a:xfrm>
          <a:prstGeom prst="curvedConnector3">
            <a:avLst>
              <a:gd name="adj1" fmla="val -20795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Скругленная соединительная линия 9"/>
          <p:cNvCxnSpPr>
            <a:stCxn id="5" idx="0"/>
            <a:endCxn id="5" idx="2"/>
          </p:cNvCxnSpPr>
          <p:nvPr/>
        </p:nvCxnSpPr>
        <p:spPr>
          <a:xfrm rot="16200000" flipH="1" flipV="1">
            <a:off x="887312" y="4024647"/>
            <a:ext cx="787054" cy="787054"/>
          </a:xfrm>
          <a:prstGeom prst="curvedConnector4">
            <a:avLst>
              <a:gd name="adj1" fmla="val -29045"/>
              <a:gd name="adj2" fmla="val 129045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Скругленная соединительная линия 10"/>
          <p:cNvCxnSpPr>
            <a:stCxn id="3" idx="7"/>
            <a:endCxn id="3" idx="1"/>
          </p:cNvCxnSpPr>
          <p:nvPr/>
        </p:nvCxnSpPr>
        <p:spPr>
          <a:xfrm rot="16200000" flipV="1">
            <a:off x="3737667" y="210455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Скругленная соединительная линия 11"/>
          <p:cNvCxnSpPr>
            <a:stCxn id="7" idx="7"/>
            <a:endCxn id="7" idx="1"/>
          </p:cNvCxnSpPr>
          <p:nvPr/>
        </p:nvCxnSpPr>
        <p:spPr>
          <a:xfrm rot="16200000" flipV="1">
            <a:off x="10695058" y="1260239"/>
            <a:ext cx="12700" cy="1113062"/>
          </a:xfrm>
          <a:prstGeom prst="curvedConnector3">
            <a:avLst>
              <a:gd name="adj1" fmla="val 3615142"/>
            </a:avLst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57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kaboom.org/wp-content/uploads/2019/04/crossroad-parkle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423" y="0"/>
            <a:ext cx="965915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588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3319668" y="369057"/>
            <a:ext cx="6062869" cy="6062869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0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884350" y="708991"/>
            <a:ext cx="2191230" cy="2191230"/>
          </a:xfrm>
          <a:prstGeom prst="ellipse">
            <a:avLst/>
          </a:prstGeom>
          <a:solidFill>
            <a:schemeClr val="bg1">
              <a:lumMod val="5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7588872" y="463826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112795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482855" y="4245317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6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588872" y="463826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112795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482855" y="4245317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579010" y="1669773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2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781029" y="348118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331456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781029" y="4172430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969949" y="1835425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7" idx="7"/>
            <a:endCxn id="8" idx="3"/>
          </p:cNvCxnSpPr>
          <p:nvPr/>
        </p:nvCxnSpPr>
        <p:spPr>
          <a:xfrm flipV="1">
            <a:off x="2991923" y="1384098"/>
            <a:ext cx="739315" cy="6266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6"/>
            <a:endCxn id="4" idx="2"/>
          </p:cNvCxnSpPr>
          <p:nvPr/>
        </p:nvCxnSpPr>
        <p:spPr>
          <a:xfrm>
            <a:off x="4753212" y="960783"/>
            <a:ext cx="3027817" cy="48295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4"/>
            <a:endCxn id="6" idx="0"/>
          </p:cNvCxnSpPr>
          <p:nvPr/>
        </p:nvCxnSpPr>
        <p:spPr>
          <a:xfrm>
            <a:off x="8876644" y="2539348"/>
            <a:ext cx="0" cy="163308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6" idx="2"/>
            <a:endCxn id="5" idx="6"/>
          </p:cNvCxnSpPr>
          <p:nvPr/>
        </p:nvCxnSpPr>
        <p:spPr>
          <a:xfrm flipH="1">
            <a:off x="4651510" y="5268045"/>
            <a:ext cx="3129519" cy="15902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591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вал 3"/>
          <p:cNvSpPr/>
          <p:nvPr/>
        </p:nvSpPr>
        <p:spPr>
          <a:xfrm>
            <a:off x="7781029" y="348118"/>
            <a:ext cx="2191230" cy="2191230"/>
          </a:xfrm>
          <a:prstGeom prst="ellipse">
            <a:avLst/>
          </a:prstGeom>
          <a:solidFill>
            <a:schemeClr val="tx2">
              <a:lumMod val="60000"/>
              <a:lumOff val="40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2460280" y="4331456"/>
            <a:ext cx="2191230" cy="2191230"/>
          </a:xfrm>
          <a:prstGeom prst="ellipse">
            <a:avLst/>
          </a:prstGeom>
          <a:solidFill>
            <a:schemeClr val="accent2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7781029" y="4172430"/>
            <a:ext cx="2191230" cy="2191230"/>
          </a:xfrm>
          <a:prstGeom prst="ellipse">
            <a:avLst/>
          </a:prstGeom>
          <a:solidFill>
            <a:schemeClr val="accent4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Овал 6"/>
          <p:cNvSpPr/>
          <p:nvPr/>
        </p:nvSpPr>
        <p:spPr>
          <a:xfrm>
            <a:off x="1969949" y="1835425"/>
            <a:ext cx="1197317" cy="1197317"/>
          </a:xfrm>
          <a:prstGeom prst="ellipse">
            <a:avLst/>
          </a:prstGeom>
          <a:solidFill>
            <a:schemeClr val="accent5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3555895" y="362124"/>
            <a:ext cx="1197317" cy="1197317"/>
          </a:xfrm>
          <a:prstGeom prst="ellipse">
            <a:avLst/>
          </a:prstGeom>
          <a:solidFill>
            <a:schemeClr val="accent6">
              <a:lumMod val="7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Прямая со стрелкой 8"/>
          <p:cNvCxnSpPr>
            <a:stCxn id="7" idx="7"/>
            <a:endCxn id="8" idx="3"/>
          </p:cNvCxnSpPr>
          <p:nvPr/>
        </p:nvCxnSpPr>
        <p:spPr>
          <a:xfrm flipV="1">
            <a:off x="2991923" y="1384098"/>
            <a:ext cx="739315" cy="62667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6"/>
            <a:endCxn id="4" idx="2"/>
          </p:cNvCxnSpPr>
          <p:nvPr/>
        </p:nvCxnSpPr>
        <p:spPr>
          <a:xfrm>
            <a:off x="4753212" y="960783"/>
            <a:ext cx="3027817" cy="48295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>
            <a:stCxn id="4" idx="4"/>
            <a:endCxn id="6" idx="0"/>
          </p:cNvCxnSpPr>
          <p:nvPr/>
        </p:nvCxnSpPr>
        <p:spPr>
          <a:xfrm>
            <a:off x="8876644" y="2539348"/>
            <a:ext cx="0" cy="1633082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>
            <a:stCxn id="6" idx="2"/>
            <a:endCxn id="5" idx="6"/>
          </p:cNvCxnSpPr>
          <p:nvPr/>
        </p:nvCxnSpPr>
        <p:spPr>
          <a:xfrm flipH="1">
            <a:off x="4651510" y="5268045"/>
            <a:ext cx="3129519" cy="159026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7" idx="4"/>
            <a:endCxn id="5" idx="1"/>
          </p:cNvCxnSpPr>
          <p:nvPr/>
        </p:nvCxnSpPr>
        <p:spPr>
          <a:xfrm>
            <a:off x="2568608" y="3032742"/>
            <a:ext cx="212570" cy="1619612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08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655055" y="1503500"/>
            <a:ext cx="5276911" cy="4071655"/>
            <a:chOff x="1969949" y="348118"/>
            <a:chExt cx="8002310" cy="6174568"/>
          </a:xfrm>
        </p:grpSpPr>
        <p:sp>
          <p:nvSpPr>
            <p:cNvPr id="4" name="Овал 3"/>
            <p:cNvSpPr/>
            <p:nvPr/>
          </p:nvSpPr>
          <p:spPr>
            <a:xfrm>
              <a:off x="7781029" y="348118"/>
              <a:ext cx="2191230" cy="2191230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2460280" y="4331456"/>
              <a:ext cx="2191230" cy="2191230"/>
            </a:xfrm>
            <a:prstGeom prst="ellipse">
              <a:avLst/>
            </a:prstGeom>
            <a:solidFill>
              <a:schemeClr val="accent2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7781029" y="4172430"/>
              <a:ext cx="2191230" cy="2191230"/>
            </a:xfrm>
            <a:prstGeom prst="ellipse">
              <a:avLst/>
            </a:prstGeom>
            <a:solidFill>
              <a:schemeClr val="accent4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1969949" y="1835425"/>
              <a:ext cx="1197317" cy="1197317"/>
            </a:xfrm>
            <a:prstGeom prst="ellipse">
              <a:avLst/>
            </a:prstGeom>
            <a:solidFill>
              <a:schemeClr val="accent5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3555895" y="362124"/>
              <a:ext cx="1197317" cy="1197317"/>
            </a:xfrm>
            <a:prstGeom prst="ellipse">
              <a:avLst/>
            </a:prstGeom>
            <a:solidFill>
              <a:schemeClr val="accent6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Прямая со стрелкой 8"/>
            <p:cNvCxnSpPr>
              <a:stCxn id="7" idx="7"/>
              <a:endCxn id="8" idx="3"/>
            </p:cNvCxnSpPr>
            <p:nvPr/>
          </p:nvCxnSpPr>
          <p:spPr>
            <a:xfrm flipV="1">
              <a:off x="2991923" y="1384098"/>
              <a:ext cx="739315" cy="62667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>
              <a:stCxn id="8" idx="6"/>
              <a:endCxn id="4" idx="2"/>
            </p:cNvCxnSpPr>
            <p:nvPr/>
          </p:nvCxnSpPr>
          <p:spPr>
            <a:xfrm>
              <a:off x="4753212" y="960783"/>
              <a:ext cx="3027817" cy="48295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 стрелкой 18"/>
            <p:cNvCxnSpPr>
              <a:stCxn id="4" idx="4"/>
              <a:endCxn id="6" idx="0"/>
            </p:cNvCxnSpPr>
            <p:nvPr/>
          </p:nvCxnSpPr>
          <p:spPr>
            <a:xfrm>
              <a:off x="8876644" y="2539348"/>
              <a:ext cx="0" cy="1633082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 стрелкой 22"/>
            <p:cNvCxnSpPr>
              <a:stCxn id="6" idx="2"/>
              <a:endCxn id="5" idx="6"/>
            </p:cNvCxnSpPr>
            <p:nvPr/>
          </p:nvCxnSpPr>
          <p:spPr>
            <a:xfrm flipH="1">
              <a:off x="4651510" y="5268045"/>
              <a:ext cx="3129519" cy="159026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 стрелкой 10"/>
            <p:cNvCxnSpPr>
              <a:stCxn id="7" idx="4"/>
              <a:endCxn id="5" idx="1"/>
            </p:cNvCxnSpPr>
            <p:nvPr/>
          </p:nvCxnSpPr>
          <p:spPr>
            <a:xfrm>
              <a:off x="2568608" y="3032742"/>
              <a:ext cx="212570" cy="1619612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68097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655055" y="1503500"/>
            <a:ext cx="5276911" cy="4071655"/>
            <a:chOff x="1969949" y="348118"/>
            <a:chExt cx="8002310" cy="6174568"/>
          </a:xfrm>
        </p:grpSpPr>
        <p:sp>
          <p:nvSpPr>
            <p:cNvPr id="4" name="Овал 3"/>
            <p:cNvSpPr/>
            <p:nvPr/>
          </p:nvSpPr>
          <p:spPr>
            <a:xfrm>
              <a:off x="7781029" y="348118"/>
              <a:ext cx="2191230" cy="2191230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2460280" y="4331456"/>
              <a:ext cx="2191230" cy="2191230"/>
            </a:xfrm>
            <a:prstGeom prst="ellipse">
              <a:avLst/>
            </a:prstGeom>
            <a:solidFill>
              <a:schemeClr val="accent2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7781029" y="4172430"/>
              <a:ext cx="2191230" cy="2191230"/>
            </a:xfrm>
            <a:prstGeom prst="ellipse">
              <a:avLst/>
            </a:prstGeom>
            <a:solidFill>
              <a:schemeClr val="accent4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1969949" y="1835425"/>
              <a:ext cx="1197317" cy="1197317"/>
            </a:xfrm>
            <a:prstGeom prst="ellipse">
              <a:avLst/>
            </a:prstGeom>
            <a:solidFill>
              <a:schemeClr val="accent5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3555895" y="362124"/>
              <a:ext cx="1197317" cy="1197317"/>
            </a:xfrm>
            <a:prstGeom prst="ellipse">
              <a:avLst/>
            </a:prstGeom>
            <a:solidFill>
              <a:schemeClr val="accent6">
                <a:lumMod val="75000"/>
                <a:alpha val="20000"/>
              </a:schemeClr>
            </a:solidFill>
            <a:ln w="3175"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Прямая со стрелкой 8"/>
            <p:cNvCxnSpPr>
              <a:stCxn id="7" idx="7"/>
              <a:endCxn id="8" idx="3"/>
            </p:cNvCxnSpPr>
            <p:nvPr/>
          </p:nvCxnSpPr>
          <p:spPr>
            <a:xfrm flipV="1">
              <a:off x="2991923" y="1384098"/>
              <a:ext cx="739315" cy="62667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 стрелкой 12"/>
            <p:cNvCxnSpPr>
              <a:stCxn id="8" idx="6"/>
              <a:endCxn id="4" idx="2"/>
            </p:cNvCxnSpPr>
            <p:nvPr/>
          </p:nvCxnSpPr>
          <p:spPr>
            <a:xfrm>
              <a:off x="4753212" y="960783"/>
              <a:ext cx="3027817" cy="48295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 стрелкой 18"/>
            <p:cNvCxnSpPr>
              <a:stCxn id="4" idx="4"/>
              <a:endCxn id="6" idx="0"/>
            </p:cNvCxnSpPr>
            <p:nvPr/>
          </p:nvCxnSpPr>
          <p:spPr>
            <a:xfrm>
              <a:off x="8876644" y="2539348"/>
              <a:ext cx="0" cy="1633082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Прямая со стрелкой 22"/>
            <p:cNvCxnSpPr>
              <a:stCxn id="6" idx="2"/>
              <a:endCxn id="5" idx="6"/>
            </p:cNvCxnSpPr>
            <p:nvPr/>
          </p:nvCxnSpPr>
          <p:spPr>
            <a:xfrm flipH="1">
              <a:off x="4651510" y="5268045"/>
              <a:ext cx="3129519" cy="159026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Прямая со стрелкой 10"/>
            <p:cNvCxnSpPr>
              <a:stCxn id="7" idx="4"/>
              <a:endCxn id="5" idx="1"/>
            </p:cNvCxnSpPr>
            <p:nvPr/>
          </p:nvCxnSpPr>
          <p:spPr>
            <a:xfrm>
              <a:off x="2568608" y="3032742"/>
              <a:ext cx="212570" cy="1619612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Овал 13"/>
          <p:cNvSpPr/>
          <p:nvPr/>
        </p:nvSpPr>
        <p:spPr>
          <a:xfrm>
            <a:off x="3048000" y="119681"/>
            <a:ext cx="6619461" cy="6619461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3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cdn.mos.cms.futurecdn.net/e3VZtcLnD3ExmoEVWFyLd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022" y="348053"/>
            <a:ext cx="9259957" cy="6161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92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/>
          <p:cNvSpPr/>
          <p:nvPr/>
        </p:nvSpPr>
        <p:spPr>
          <a:xfrm>
            <a:off x="2396298" y="496385"/>
            <a:ext cx="6294869" cy="6294869"/>
          </a:xfrm>
          <a:prstGeom prst="ellipse">
            <a:avLst/>
          </a:prstGeom>
          <a:solidFill>
            <a:schemeClr val="bg2">
              <a:lumMod val="90000"/>
              <a:alpha val="2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Овал 1"/>
          <p:cNvSpPr/>
          <p:nvPr/>
        </p:nvSpPr>
        <p:spPr>
          <a:xfrm>
            <a:off x="5543732" y="1786684"/>
            <a:ext cx="2492824" cy="2492824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723603" y="2908662"/>
            <a:ext cx="2492824" cy="2492824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765232" y="302169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39174" y="32288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320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38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4382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79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063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212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332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585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uman Icon, Transparent Human.PNG Images &amp; Vector - FreeIcons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3838" y="2363787"/>
            <a:ext cx="2130425" cy="2130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381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95897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4997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0822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5606728" y="4728427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790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49979" y="2933289"/>
            <a:ext cx="5092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INVALID vs VALID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94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вал 5"/>
          <p:cNvSpPr/>
          <p:nvPr/>
        </p:nvSpPr>
        <p:spPr>
          <a:xfrm>
            <a:off x="2396298" y="496385"/>
            <a:ext cx="6294869" cy="6294869"/>
          </a:xfrm>
          <a:prstGeom prst="ellipse">
            <a:avLst/>
          </a:prstGeom>
          <a:solidFill>
            <a:schemeClr val="bg2">
              <a:lumMod val="90000"/>
              <a:alpha val="2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Овал 1"/>
          <p:cNvSpPr/>
          <p:nvPr/>
        </p:nvSpPr>
        <p:spPr>
          <a:xfrm>
            <a:off x="5543732" y="1786684"/>
            <a:ext cx="2492824" cy="2492824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723603" y="2908662"/>
            <a:ext cx="2492824" cy="2492824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765232" y="302169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47293" y="3622010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word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66688" y="2195654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839174" y="32288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|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8723" y="2920544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8723" y="290866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57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Прямая со стрелкой 4"/>
          <p:cNvCxnSpPr>
            <a:stCxn id="3074" idx="3"/>
            <a:endCxn id="3" idx="1"/>
          </p:cNvCxnSpPr>
          <p:nvPr/>
        </p:nvCxnSpPr>
        <p:spPr>
          <a:xfrm>
            <a:off x="3087757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>
            <a:stCxn id="3" idx="3"/>
            <a:endCxn id="4" idx="1"/>
          </p:cNvCxnSpPr>
          <p:nvPr/>
        </p:nvCxnSpPr>
        <p:spPr>
          <a:xfrm>
            <a:off x="6911010" y="3429000"/>
            <a:ext cx="1692828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Скругленная соединительная линия 6"/>
          <p:cNvCxnSpPr>
            <a:stCxn id="3074" idx="2"/>
            <a:endCxn id="4" idx="2"/>
          </p:cNvCxnSpPr>
          <p:nvPr/>
        </p:nvCxnSpPr>
        <p:spPr>
          <a:xfrm rot="16200000" flipH="1">
            <a:off x="5845798" y="670960"/>
            <a:ext cx="12700" cy="7646506"/>
          </a:xfrm>
          <a:prstGeom prst="curvedConnector3">
            <a:avLst>
              <a:gd name="adj1" fmla="val 180000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8"/>
          <p:cNvSpPr/>
          <p:nvPr/>
        </p:nvSpPr>
        <p:spPr>
          <a:xfrm>
            <a:off x="1700810" y="3010326"/>
            <a:ext cx="5405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A</a:t>
            </a:r>
            <a:endParaRPr lang="en-US" sz="48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5524063" y="3010325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B</a:t>
            </a:r>
            <a:endParaRPr lang="en-US" sz="48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9326477" y="3010324"/>
            <a:ext cx="5196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C</a:t>
            </a:r>
            <a:endParaRPr lang="en-US" sz="4800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615680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7512004" y="2484071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5606728" y="4728427"/>
            <a:ext cx="4908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≥</a:t>
            </a:r>
            <a:endParaRPr lang="en-US" sz="4800" dirty="0"/>
          </a:p>
        </p:txBody>
      </p:sp>
      <p:cxnSp>
        <p:nvCxnSpPr>
          <p:cNvPr id="15" name="Скругленная соединительная линия 14"/>
          <p:cNvCxnSpPr>
            <a:stCxn id="9" idx="0"/>
            <a:endCxn id="9" idx="1"/>
          </p:cNvCxnSpPr>
          <p:nvPr/>
        </p:nvCxnSpPr>
        <p:spPr>
          <a:xfrm rot="16200000" flipH="1" flipV="1">
            <a:off x="1628194" y="3082941"/>
            <a:ext cx="415499" cy="270267"/>
          </a:xfrm>
          <a:prstGeom prst="curvedConnector4">
            <a:avLst>
              <a:gd name="adj1" fmla="val -55018"/>
              <a:gd name="adj2" fmla="val 184583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277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1968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9033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84448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  <p:cxnSp>
        <p:nvCxnSpPr>
          <p:cNvPr id="16" name="Прямая со стрелкой 15"/>
          <p:cNvCxnSpPr>
            <a:stCxn id="3" idx="6"/>
            <a:endCxn id="5" idx="2"/>
          </p:cNvCxnSpPr>
          <p:nvPr/>
        </p:nvCxnSpPr>
        <p:spPr>
          <a:xfrm>
            <a:off x="4276137" y="2263963"/>
            <a:ext cx="394021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/>
          <p:cNvSpPr/>
          <p:nvPr/>
        </p:nvSpPr>
        <p:spPr>
          <a:xfrm>
            <a:off x="5327372" y="1162865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+ 1 - 5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26290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431774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Овал 3"/>
          <p:cNvSpPr/>
          <p:nvPr/>
        </p:nvSpPr>
        <p:spPr>
          <a:xfrm>
            <a:off x="5327372" y="4654826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8216348" y="1341781"/>
            <a:ext cx="1844363" cy="1844363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105329" y="412900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1</a:t>
            </a:r>
            <a:endParaRPr lang="en-US" sz="4800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6000927" y="3823829"/>
            <a:ext cx="497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2</a:t>
            </a:r>
            <a:endParaRPr lang="en-US" sz="48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8795326" y="412900"/>
            <a:ext cx="68640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-3</a:t>
            </a:r>
            <a:endParaRPr lang="en-US" sz="4800" dirty="0"/>
          </a:p>
        </p:txBody>
      </p:sp>
      <p:cxnSp>
        <p:nvCxnSpPr>
          <p:cNvPr id="9" name="Прямая со стрелкой 8"/>
          <p:cNvCxnSpPr>
            <a:stCxn id="3" idx="5"/>
            <a:endCxn id="4" idx="1"/>
          </p:cNvCxnSpPr>
          <p:nvPr/>
        </p:nvCxnSpPr>
        <p:spPr>
          <a:xfrm>
            <a:off x="4006036" y="2916043"/>
            <a:ext cx="1591437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/>
          <p:cNvCxnSpPr>
            <a:stCxn id="4" idx="7"/>
            <a:endCxn id="5" idx="3"/>
          </p:cNvCxnSpPr>
          <p:nvPr/>
        </p:nvCxnSpPr>
        <p:spPr>
          <a:xfrm flipV="1">
            <a:off x="6901634" y="2916043"/>
            <a:ext cx="1584815" cy="2008884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4591824" y="2954437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</a:t>
            </a:r>
            <a:endParaRPr lang="en-US" sz="4800" dirty="0"/>
          </a:p>
        </p:txBody>
      </p:sp>
      <p:sp>
        <p:nvSpPr>
          <p:cNvPr id="15" name="Прямоугольник 14"/>
          <p:cNvSpPr/>
          <p:nvPr/>
        </p:nvSpPr>
        <p:spPr>
          <a:xfrm>
            <a:off x="6912187" y="2992832"/>
            <a:ext cx="825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- 5</a:t>
            </a:r>
            <a:endParaRPr lang="en-US" sz="4800" dirty="0"/>
          </a:p>
        </p:txBody>
      </p:sp>
      <p:cxnSp>
        <p:nvCxnSpPr>
          <p:cNvPr id="16" name="Прямая со стрелкой 15"/>
          <p:cNvCxnSpPr>
            <a:stCxn id="3" idx="6"/>
            <a:endCxn id="5" idx="2"/>
          </p:cNvCxnSpPr>
          <p:nvPr/>
        </p:nvCxnSpPr>
        <p:spPr>
          <a:xfrm>
            <a:off x="4276137" y="2263963"/>
            <a:ext cx="3940211" cy="0"/>
          </a:xfrm>
          <a:prstGeom prst="straightConnector1">
            <a:avLst/>
          </a:prstGeom>
          <a:ln w="381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/>
          <p:cNvSpPr/>
          <p:nvPr/>
        </p:nvSpPr>
        <p:spPr>
          <a:xfrm>
            <a:off x="5327372" y="1162865"/>
            <a:ext cx="172354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+ 1 - 5</a:t>
            </a:r>
            <a:endParaRPr lang="en-US" sz="4800" dirty="0"/>
          </a:p>
        </p:txBody>
      </p:sp>
      <p:cxnSp>
        <p:nvCxnSpPr>
          <p:cNvPr id="18" name="Скругленная соединительная линия 17"/>
          <p:cNvCxnSpPr>
            <a:stCxn id="3" idx="0"/>
            <a:endCxn id="3" idx="4"/>
          </p:cNvCxnSpPr>
          <p:nvPr/>
        </p:nvCxnSpPr>
        <p:spPr>
          <a:xfrm rot="16200000" flipH="1">
            <a:off x="2431774" y="2263962"/>
            <a:ext cx="1844363" cy="12700"/>
          </a:xfrm>
          <a:prstGeom prst="curvedConnector5">
            <a:avLst>
              <a:gd name="adj1" fmla="val -12395"/>
              <a:gd name="adj2" fmla="val -11495244"/>
              <a:gd name="adj3" fmla="val 115628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Прямоугольник 21"/>
          <p:cNvSpPr/>
          <p:nvPr/>
        </p:nvSpPr>
        <p:spPr>
          <a:xfrm>
            <a:off x="778297" y="1854813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+ 0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04421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8961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75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34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9513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Группа 2"/>
          <p:cNvGrpSpPr/>
          <p:nvPr/>
        </p:nvGrpSpPr>
        <p:grpSpPr>
          <a:xfrm>
            <a:off x="419452" y="330923"/>
            <a:ext cx="6294869" cy="6294869"/>
            <a:chOff x="2396298" y="496385"/>
            <a:chExt cx="6294869" cy="6294869"/>
          </a:xfrm>
        </p:grpSpPr>
        <p:sp>
          <p:nvSpPr>
            <p:cNvPr id="6" name="Овал 5"/>
            <p:cNvSpPr/>
            <p:nvPr/>
          </p:nvSpPr>
          <p:spPr>
            <a:xfrm>
              <a:off x="2396298" y="496385"/>
              <a:ext cx="6294869" cy="6294869"/>
            </a:xfrm>
            <a:prstGeom prst="ellipse">
              <a:avLst/>
            </a:prstGeom>
            <a:solidFill>
              <a:schemeClr val="bg2">
                <a:lumMod val="90000"/>
                <a:alpha val="2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Овал 1"/>
            <p:cNvSpPr/>
            <p:nvPr/>
          </p:nvSpPr>
          <p:spPr>
            <a:xfrm>
              <a:off x="5543732" y="1786684"/>
              <a:ext cx="2492824" cy="2492824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Овал 15"/>
            <p:cNvSpPr/>
            <p:nvPr/>
          </p:nvSpPr>
          <p:spPr>
            <a:xfrm>
              <a:off x="2723603" y="2908662"/>
              <a:ext cx="2492824" cy="2492824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Овал 8"/>
          <p:cNvSpPr/>
          <p:nvPr/>
        </p:nvSpPr>
        <p:spPr>
          <a:xfrm>
            <a:off x="8172994" y="158315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041626" y="2755081"/>
            <a:ext cx="8333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81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Прямоугольник 19"/>
          <p:cNvSpPr/>
          <p:nvPr/>
        </p:nvSpPr>
        <p:spPr>
          <a:xfrm>
            <a:off x="4859123" y="207492"/>
            <a:ext cx="247375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NUMBER</a:t>
            </a:r>
            <a:endParaRPr lang="en-US" sz="4800" dirty="0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Скругленная соединительная линия 58"/>
          <p:cNvCxnSpPr>
            <a:stCxn id="17" idx="6"/>
            <a:endCxn id="17" idx="2"/>
          </p:cNvCxnSpPr>
          <p:nvPr/>
        </p:nvCxnSpPr>
        <p:spPr>
          <a:xfrm flipH="1">
            <a:off x="4668981" y="4899088"/>
            <a:ext cx="2854038" cy="12700"/>
          </a:xfrm>
          <a:prstGeom prst="curvedConnector5">
            <a:avLst>
              <a:gd name="adj1" fmla="val -8010"/>
              <a:gd name="adj2" fmla="val -26407102"/>
              <a:gd name="adj3" fmla="val 10801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255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Овал 16"/>
          <p:cNvSpPr/>
          <p:nvPr/>
        </p:nvSpPr>
        <p:spPr>
          <a:xfrm>
            <a:off x="4668981" y="3472069"/>
            <a:ext cx="2854038" cy="2854038"/>
          </a:xfrm>
          <a:prstGeom prst="ellipse">
            <a:avLst/>
          </a:prstGeom>
          <a:solidFill>
            <a:schemeClr val="tx1">
              <a:lumMod val="95000"/>
              <a:lumOff val="5000"/>
              <a:alpha val="20000"/>
            </a:schemeClr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Скругленная соединительная линия 47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5091055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Скругленная соединительная линия 50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900410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Скругленная соединительная линия 54"/>
          <p:cNvCxnSpPr>
            <a:stCxn id="17" idx="7"/>
            <a:endCxn id="17" idx="1"/>
          </p:cNvCxnSpPr>
          <p:nvPr/>
        </p:nvCxnSpPr>
        <p:spPr>
          <a:xfrm rot="16200000" flipV="1">
            <a:off x="6096000" y="2880978"/>
            <a:ext cx="12700" cy="2018110"/>
          </a:xfrm>
          <a:prstGeom prst="curvedConnector3">
            <a:avLst>
              <a:gd name="adj1" fmla="val 13960622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Скругленная соединительная линия 58"/>
          <p:cNvCxnSpPr>
            <a:stCxn id="17" idx="6"/>
            <a:endCxn id="17" idx="2"/>
          </p:cNvCxnSpPr>
          <p:nvPr/>
        </p:nvCxnSpPr>
        <p:spPr>
          <a:xfrm flipH="1">
            <a:off x="4668981" y="4899088"/>
            <a:ext cx="2854038" cy="12700"/>
          </a:xfrm>
          <a:prstGeom prst="curvedConnector5">
            <a:avLst>
              <a:gd name="adj1" fmla="val -8010"/>
              <a:gd name="adj2" fmla="val -26407102"/>
              <a:gd name="adj3" fmla="val 108010"/>
            </a:avLst>
          </a:prstGeom>
          <a:ln w="381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ile:Unofficial JavaScript logo 2.svg - Wikimedia Common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298" y="178904"/>
            <a:ext cx="1015404" cy="1015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/>
          <p:cNvSpPr/>
          <p:nvPr/>
        </p:nvSpPr>
        <p:spPr>
          <a:xfrm>
            <a:off x="5072033" y="4483589"/>
            <a:ext cx="20479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/>
              <a:t>OBJECT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657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Группа 3"/>
          <p:cNvGrpSpPr/>
          <p:nvPr/>
        </p:nvGrpSpPr>
        <p:grpSpPr>
          <a:xfrm flipH="1">
            <a:off x="419452" y="330923"/>
            <a:ext cx="11543947" cy="6294869"/>
            <a:chOff x="419452" y="330923"/>
            <a:chExt cx="11543947" cy="6294869"/>
          </a:xfrm>
        </p:grpSpPr>
        <p:grpSp>
          <p:nvGrpSpPr>
            <p:cNvPr id="3" name="Группа 2"/>
            <p:cNvGrpSpPr/>
            <p:nvPr/>
          </p:nvGrpSpPr>
          <p:grpSpPr>
            <a:xfrm>
              <a:off x="419452" y="330923"/>
              <a:ext cx="6294869" cy="6294869"/>
              <a:chOff x="2396298" y="496385"/>
              <a:chExt cx="6294869" cy="6294869"/>
            </a:xfrm>
          </p:grpSpPr>
          <p:sp>
            <p:nvSpPr>
              <p:cNvPr id="6" name="Овал 5"/>
              <p:cNvSpPr/>
              <p:nvPr/>
            </p:nvSpPr>
            <p:spPr>
              <a:xfrm>
                <a:off x="2396298" y="496385"/>
                <a:ext cx="6294869" cy="6294869"/>
              </a:xfrm>
              <a:prstGeom prst="ellipse">
                <a:avLst/>
              </a:prstGeom>
              <a:solidFill>
                <a:schemeClr val="bg2">
                  <a:lumMod val="90000"/>
                  <a:alpha val="2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" name="Овал 1"/>
              <p:cNvSpPr/>
              <p:nvPr/>
            </p:nvSpPr>
            <p:spPr>
              <a:xfrm>
                <a:off x="5543732" y="1786684"/>
                <a:ext cx="2492824" cy="2492824"/>
              </a:xfrm>
              <a:prstGeom prst="ellipse">
                <a:avLst/>
              </a:prstGeom>
              <a:solidFill>
                <a:srgbClr val="F0B4AE">
                  <a:alpha val="20000"/>
                </a:srgbClr>
              </a:solidFill>
              <a:ln w="31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Овал 15"/>
              <p:cNvSpPr/>
              <p:nvPr/>
            </p:nvSpPr>
            <p:spPr>
              <a:xfrm>
                <a:off x="2723603" y="2908662"/>
                <a:ext cx="2492824" cy="2492824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  <a:alpha val="20000"/>
                </a:schemeClr>
              </a:solidFill>
              <a:ln w="317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Овал 8"/>
            <p:cNvSpPr/>
            <p:nvPr/>
          </p:nvSpPr>
          <p:spPr>
            <a:xfrm>
              <a:off x="8172994" y="1583154"/>
              <a:ext cx="3790405" cy="3790405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823915" y="2755081"/>
              <a:ext cx="113136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800" dirty="0" smtClean="0">
                  <a:solidFill>
                    <a:srgbClr val="7030A0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!=</a:t>
              </a:r>
              <a:endParaRPr lang="en-US" sz="8800" dirty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5395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409566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3826" y="888942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</a:t>
            </a:r>
            <a:endParaRPr lang="en-US" sz="480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277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51415" y="1719939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629986" y="1719938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252809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20195" y="719125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&amp;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569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351415" y="1719939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2629986" y="1719938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9252809" y="719126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20195" y="719125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&amp;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27342" y="2812867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x 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72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5393847" y="692997"/>
            <a:ext cx="17112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Овал 6"/>
          <p:cNvSpPr/>
          <p:nvPr/>
        </p:nvSpPr>
        <p:spPr>
          <a:xfrm>
            <a:off x="4354286" y="2046508"/>
            <a:ext cx="3790405" cy="3790405"/>
          </a:xfrm>
          <a:prstGeom prst="ellipse">
            <a:avLst/>
          </a:prstGeom>
          <a:solidFill>
            <a:schemeClr val="bg1">
              <a:alpha val="20000"/>
            </a:scheme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83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2948566" y="444134"/>
            <a:ext cx="6294869" cy="6294869"/>
            <a:chOff x="2814310" y="418008"/>
            <a:chExt cx="6294869" cy="6294869"/>
          </a:xfrm>
        </p:grpSpPr>
        <p:sp>
          <p:nvSpPr>
            <p:cNvPr id="10" name="Овал 9"/>
            <p:cNvSpPr/>
            <p:nvPr/>
          </p:nvSpPr>
          <p:spPr>
            <a:xfrm>
              <a:off x="2814310" y="418008"/>
              <a:ext cx="6294869" cy="6294869"/>
            </a:xfrm>
            <a:prstGeom prst="ellipse">
              <a:avLst/>
            </a:prstGeom>
            <a:solidFill>
              <a:schemeClr val="bg2">
                <a:lumMod val="90000"/>
                <a:alpha val="2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5595254" y="1645921"/>
              <a:ext cx="1839683" cy="1839683"/>
            </a:xfrm>
            <a:prstGeom prst="ellipse">
              <a:avLst/>
            </a:prstGeom>
            <a:solidFill>
              <a:srgbClr val="F0B4AE">
                <a:alpha val="20000"/>
              </a:srgbClr>
            </a:solidFill>
            <a:ln w="31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3851365" y="2772589"/>
              <a:ext cx="1839683" cy="183968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Овал 7"/>
            <p:cNvSpPr/>
            <p:nvPr/>
          </p:nvSpPr>
          <p:spPr>
            <a:xfrm>
              <a:off x="5843451" y="3692431"/>
              <a:ext cx="1839683" cy="1839683"/>
            </a:xfrm>
            <a:prstGeom prst="ellipse">
              <a:avLst/>
            </a:prstGeom>
            <a:solidFill>
              <a:srgbClr val="C48A08">
                <a:alpha val="20000"/>
              </a:srgbClr>
            </a:solidFill>
            <a:ln w="19050">
              <a:solidFill>
                <a:srgbClr val="C48A08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8387793" y="100814"/>
            <a:ext cx="27504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unknown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516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82094" y="2933289"/>
            <a:ext cx="28278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STRUCTS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87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60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218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49189" y="1692380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22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954486" y="321494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“Ivan”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66162" y="5205563"/>
            <a:ext cx="2730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“John”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49189" y="1692380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714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511040" y="3177184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462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00202" y="3177184"/>
            <a:ext cx="4319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age: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90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69815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31548" y="3177184"/>
            <a:ext cx="34567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</a:t>
            </a:r>
            <a:r>
              <a:rPr lang="en-US" sz="2800" dirty="0" err="1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Vasiliy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…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name: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string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508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2690949" y="134981"/>
            <a:ext cx="6537959" cy="6537959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338458" y="497885"/>
            <a:ext cx="32744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18660" y="3159767"/>
            <a:ext cx="2882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color: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“red”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, …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679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51984" y="2933289"/>
            <a:ext cx="448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79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54830" y="3013502"/>
            <a:ext cx="4082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INHERITANCE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75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87842" y="2933289"/>
            <a:ext cx="92163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ON OPERATIONS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549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52369" y="2933289"/>
            <a:ext cx="2087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817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162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6669679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2302331" y="1776549"/>
            <a:ext cx="3459477" cy="3459477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57648" y="1151028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83191" y="1151028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348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6251667" y="727168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464277" y="827860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54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6251667" y="727168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464277" y="845278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24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795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вал 2"/>
          <p:cNvSpPr/>
          <p:nvPr/>
        </p:nvSpPr>
        <p:spPr>
          <a:xfrm>
            <a:off x="5205006" y="768805"/>
            <a:ext cx="5696492" cy="5696492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1635579" y="768805"/>
            <a:ext cx="5613218" cy="56132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5" y="304640"/>
            <a:ext cx="23426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74177" y="304479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24747" y="3390277"/>
            <a:ext cx="14499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43011" y="2390182"/>
            <a:ext cx="2451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40829" y="2706650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</a:t>
            </a:r>
            <a:endParaRPr lang="en-US" sz="2800" dirty="0" smtClean="0">
              <a:solidFill>
                <a:srgbClr val="92D05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290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54897" y="2933289"/>
            <a:ext cx="48822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DISJOINT UNION 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97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930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11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50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058" y="2667242"/>
            <a:ext cx="19430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87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654535" y="1628688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91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2987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128206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058" y="2667242"/>
            <a:ext cx="19430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8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6178375" y="-1485790"/>
            <a:ext cx="9873156" cy="9873156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Овал 5"/>
          <p:cNvSpPr/>
          <p:nvPr/>
        </p:nvSpPr>
        <p:spPr>
          <a:xfrm>
            <a:off x="-3395347" y="-1485790"/>
            <a:ext cx="9563918" cy="9563918"/>
          </a:xfrm>
          <a:prstGeom prst="ellipse">
            <a:avLst/>
          </a:prstGeom>
          <a:solidFill>
            <a:schemeClr val="tx2">
              <a:lumMod val="40000"/>
              <a:lumOff val="60000"/>
              <a:alpha val="20000"/>
            </a:schemeClr>
          </a:solidFill>
          <a:ln w="31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174171" y="148046"/>
            <a:ext cx="11956869" cy="6470468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0104" y="304640"/>
            <a:ext cx="309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271162" y="304479"/>
            <a:ext cx="3268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| { 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number,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 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937660" y="2906226"/>
            <a:ext cx="144997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‘A’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09420" y="2927568"/>
            <a:ext cx="245146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b:</a:t>
            </a:r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42,</a:t>
            </a:r>
          </a:p>
          <a:p>
            <a:r>
              <a:rPr lang="en-US" sz="28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c:</a:t>
            </a:r>
            <a:r>
              <a:rPr lang="en-US" sz="2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‘B’</a:t>
            </a:r>
          </a:p>
          <a:p>
            <a:r>
              <a:rPr lang="en-US" sz="2800" dirty="0" smtClean="0">
                <a:latin typeface="Roboto" panose="02000000000000000000" pitchFamily="2" charset="0"/>
                <a:ea typeface="Roboto" panose="02000000000000000000" pitchFamily="2" charset="0"/>
              </a:rPr>
              <a:t>}</a:t>
            </a:r>
            <a:endParaRPr lang="en-US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38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54830" y="3013502"/>
            <a:ext cx="4082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INHERITANCE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157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65699" y="2933289"/>
            <a:ext cx="60606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EXHAUSTIVE CHECK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967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37064" y="2933289"/>
            <a:ext cx="37178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SUBGROUPS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656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12722" y="3013502"/>
            <a:ext cx="35665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FUNCTIONS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977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51984" y="2933289"/>
            <a:ext cx="44880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INTERSECTION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54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52369" y="2933289"/>
            <a:ext cx="20872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UNION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985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28650" y="3013502"/>
            <a:ext cx="35347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INFER TYPE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73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75652" y="3013502"/>
            <a:ext cx="2440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TYPEOF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942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33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91436" y="3013502"/>
            <a:ext cx="36091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SELECTORS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43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"/>
          <p:cNvGrpSpPr/>
          <p:nvPr/>
        </p:nvGrpSpPr>
        <p:grpSpPr>
          <a:xfrm>
            <a:off x="3785340" y="1856203"/>
            <a:ext cx="4621320" cy="4621320"/>
            <a:chOff x="3657749" y="1558492"/>
            <a:chExt cx="4621320" cy="4621320"/>
          </a:xfrm>
        </p:grpSpPr>
        <p:sp>
          <p:nvSpPr>
            <p:cNvPr id="3" name="Овал 2"/>
            <p:cNvSpPr/>
            <p:nvPr/>
          </p:nvSpPr>
          <p:spPr>
            <a:xfrm>
              <a:off x="3657749" y="1558492"/>
              <a:ext cx="4621320" cy="4621320"/>
            </a:xfrm>
            <a:prstGeom prst="ellipse">
              <a:avLst/>
            </a:prstGeom>
            <a:solidFill>
              <a:schemeClr val="accent6">
                <a:lumMod val="60000"/>
                <a:lumOff val="40000"/>
                <a:alpha val="20000"/>
              </a:schemeClr>
            </a:solidFill>
            <a:ln w="3175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Овал 4"/>
            <p:cNvSpPr/>
            <p:nvPr/>
          </p:nvSpPr>
          <p:spPr>
            <a:xfrm>
              <a:off x="4708526" y="2609269"/>
              <a:ext cx="2519767" cy="2519767"/>
            </a:xfrm>
            <a:prstGeom prst="ellipse">
              <a:avLst/>
            </a:prstGeom>
            <a:solidFill>
              <a:schemeClr val="bg1">
                <a:alpha val="20000"/>
              </a:schemeClr>
            </a:solidFill>
            <a:ln w="38100">
              <a:solidFill>
                <a:schemeClr val="accent6">
                  <a:lumMod val="75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527202" y="727495"/>
            <a:ext cx="31375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WIDENING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35568" y="3751364"/>
            <a:ext cx="691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65025" y="3751364"/>
            <a:ext cx="691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&lt;-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709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4892472" y="2963334"/>
            <a:ext cx="2407056" cy="2407056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Овал 4"/>
          <p:cNvSpPr/>
          <p:nvPr/>
        </p:nvSpPr>
        <p:spPr>
          <a:xfrm>
            <a:off x="3803834" y="1874696"/>
            <a:ext cx="4584331" cy="4584331"/>
          </a:xfrm>
          <a:prstGeom prst="ellipse">
            <a:avLst/>
          </a:prstGeom>
          <a:solidFill>
            <a:schemeClr val="bg1">
              <a:alpha val="20000"/>
            </a:schemeClr>
          </a:solidFill>
          <a:ln w="38100"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156271" y="727495"/>
            <a:ext cx="3879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NARROWING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35568" y="3751364"/>
            <a:ext cx="691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&lt;-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65025" y="3751364"/>
            <a:ext cx="691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235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91453" y="3013502"/>
            <a:ext cx="26090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GUARDS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07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40318" y="3013502"/>
            <a:ext cx="19113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ENUM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5821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40317" y="3013502"/>
            <a:ext cx="2228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CLASS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02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81978" y="3013502"/>
            <a:ext cx="2228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TUPLE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890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97780" y="2933289"/>
            <a:ext cx="25964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BRANDS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728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59100" y="2933289"/>
            <a:ext cx="3073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GENERICS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41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99243" y="2933289"/>
            <a:ext cx="4393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CONSTRAINTS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577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57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31831" y="2933289"/>
            <a:ext cx="41283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INHERITANCE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41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27734" y="2933289"/>
            <a:ext cx="33365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CONTRACT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370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9900" y="2933289"/>
            <a:ext cx="5152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NOT ONLY TYPES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7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00639" y="3013502"/>
            <a:ext cx="43907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SUBSTITUTION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9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59100" y="2933289"/>
            <a:ext cx="3073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GENERICS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04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37362" y="2933289"/>
            <a:ext cx="4517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CONDITIONALS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644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9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6736080" y="1550124"/>
            <a:ext cx="3790405" cy="3790405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672046" y="1550123"/>
            <a:ext cx="3790405" cy="3790405"/>
          </a:xfrm>
          <a:prstGeom prst="ellipse">
            <a:avLst/>
          </a:prstGeom>
          <a:solidFill>
            <a:schemeClr val="accent6">
              <a:lumMod val="60000"/>
              <a:lumOff val="40000"/>
              <a:alpha val="20000"/>
            </a:schemeClr>
          </a:solidFill>
          <a:ln w="31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686879" y="2722050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48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685124" y="2933289"/>
            <a:ext cx="48217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| 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B, </a:t>
            </a:r>
            <a:r>
              <a:rPr lang="en-US" sz="4800" dirty="0" smtClean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31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170961" y="2933289"/>
            <a:ext cx="78500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&gt; | 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Extract&lt;</a:t>
            </a:r>
            <a:r>
              <a:rPr lang="en-US" sz="4800" dirty="0" smtClean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US" sz="4800" dirty="0">
                <a:solidFill>
                  <a:srgbClr val="92D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&gt;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305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761" y="262551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96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416968" y="3013502"/>
            <a:ext cx="13580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ADT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91767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16295" b="277"/>
          <a:stretch/>
        </p:blipFill>
        <p:spPr>
          <a:xfrm>
            <a:off x="3049650" y="40324"/>
            <a:ext cx="6092700" cy="67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6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1170" y="1400652"/>
            <a:ext cx="7289661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675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711598" y="1489737"/>
            <a:ext cx="6768805" cy="387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724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055"/>
          <a:stretch/>
        </p:blipFill>
        <p:spPr bwMode="auto">
          <a:xfrm flipH="1">
            <a:off x="6296296" y="1324265"/>
            <a:ext cx="3387633" cy="413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703"/>
          <a:stretch/>
        </p:blipFill>
        <p:spPr bwMode="auto">
          <a:xfrm>
            <a:off x="2973685" y="1409361"/>
            <a:ext cx="3374864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191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img.freepik.com/free-vector/kids-playing-seesaw-cartoon_1308-110621.jpg?w=2000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00" r="197"/>
          <a:stretch/>
        </p:blipFill>
        <p:spPr bwMode="auto">
          <a:xfrm flipH="1">
            <a:off x="2481943" y="1324265"/>
            <a:ext cx="3875314" cy="413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tps://img.freepik.com/free-vector/kids-playing-seesaw-cartoon_1308-109875.jpg?w=200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38" r="183"/>
          <a:stretch/>
        </p:blipFill>
        <p:spPr bwMode="auto">
          <a:xfrm>
            <a:off x="6322423" y="1409361"/>
            <a:ext cx="3927566" cy="4056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92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16295" b="277"/>
          <a:stretch/>
        </p:blipFill>
        <p:spPr>
          <a:xfrm>
            <a:off x="3049650" y="40324"/>
            <a:ext cx="6092700" cy="677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30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8" y="490347"/>
            <a:ext cx="8162925" cy="587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61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951" y="292088"/>
            <a:ext cx="3463406" cy="27830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067" y="175604"/>
            <a:ext cx="3676791" cy="295456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51" y="3597108"/>
            <a:ext cx="3463406" cy="2954564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7092067" y="3597108"/>
            <a:ext cx="3676791" cy="2954564"/>
            <a:chOff x="2416969" y="472636"/>
            <a:chExt cx="7358062" cy="591272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16969" y="472636"/>
              <a:ext cx="7358062" cy="5912729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2"/>
            <a:srcRect t="50418"/>
            <a:stretch/>
          </p:blipFill>
          <p:spPr>
            <a:xfrm>
              <a:off x="2416969" y="3453752"/>
              <a:ext cx="7358062" cy="2931611"/>
            </a:xfrm>
            <a:prstGeom prst="rect">
              <a:avLst/>
            </a:prstGeom>
          </p:spPr>
        </p:pic>
      </p:grpSp>
      <p:sp>
        <p:nvSpPr>
          <p:cNvPr id="10" name="Овал 9"/>
          <p:cNvSpPr/>
          <p:nvPr/>
        </p:nvSpPr>
        <p:spPr>
          <a:xfrm>
            <a:off x="4659364" y="1911310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Овал 10"/>
          <p:cNvSpPr/>
          <p:nvPr/>
        </p:nvSpPr>
        <p:spPr>
          <a:xfrm>
            <a:off x="4659363" y="132403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Овал 11"/>
          <p:cNvSpPr/>
          <p:nvPr/>
        </p:nvSpPr>
        <p:spPr>
          <a:xfrm>
            <a:off x="4659364" y="5248865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Овал 12"/>
          <p:cNvSpPr/>
          <p:nvPr/>
        </p:nvSpPr>
        <p:spPr>
          <a:xfrm>
            <a:off x="4659363" y="4661591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Овал 13"/>
          <p:cNvSpPr/>
          <p:nvPr/>
        </p:nvSpPr>
        <p:spPr>
          <a:xfrm>
            <a:off x="11026189" y="184267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Овал 14"/>
          <p:cNvSpPr/>
          <p:nvPr/>
        </p:nvSpPr>
        <p:spPr>
          <a:xfrm>
            <a:off x="11026188" y="1255402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1067929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Овал 16"/>
          <p:cNvSpPr/>
          <p:nvPr/>
        </p:nvSpPr>
        <p:spPr>
          <a:xfrm>
            <a:off x="11067928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71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951" y="292088"/>
            <a:ext cx="3463406" cy="278309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067" y="175604"/>
            <a:ext cx="3676791" cy="295456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99951" y="3597108"/>
            <a:ext cx="3463406" cy="2954564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7092067" y="3597108"/>
            <a:ext cx="3676791" cy="2954564"/>
            <a:chOff x="2416969" y="472636"/>
            <a:chExt cx="7358062" cy="5912729"/>
          </a:xfrm>
        </p:grpSpPr>
        <p:pic>
          <p:nvPicPr>
            <p:cNvPr id="8" name="Рисунок 7"/>
            <p:cNvPicPr>
              <a:picLocks noChangeAspect="1"/>
            </p:cNvPicPr>
            <p:nvPr/>
          </p:nvPicPr>
          <p:blipFill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416969" y="472636"/>
              <a:ext cx="7358062" cy="5912729"/>
            </a:xfrm>
            <a:prstGeom prst="rect">
              <a:avLst/>
            </a:prstGeom>
          </p:spPr>
        </p:pic>
        <p:pic>
          <p:nvPicPr>
            <p:cNvPr id="9" name="Рисунок 8"/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t="50418"/>
            <a:stretch/>
          </p:blipFill>
          <p:spPr>
            <a:xfrm>
              <a:off x="2416969" y="3453752"/>
              <a:ext cx="7358062" cy="2931611"/>
            </a:xfrm>
            <a:prstGeom prst="rect">
              <a:avLst/>
            </a:prstGeom>
          </p:spPr>
        </p:pic>
      </p:grpSp>
      <p:sp>
        <p:nvSpPr>
          <p:cNvPr id="10" name="Овал 9"/>
          <p:cNvSpPr/>
          <p:nvPr/>
        </p:nvSpPr>
        <p:spPr>
          <a:xfrm>
            <a:off x="4659364" y="1911310"/>
            <a:ext cx="425167" cy="425167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Овал 10"/>
          <p:cNvSpPr/>
          <p:nvPr/>
        </p:nvSpPr>
        <p:spPr>
          <a:xfrm>
            <a:off x="4659363" y="132403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Овал 11"/>
          <p:cNvSpPr/>
          <p:nvPr/>
        </p:nvSpPr>
        <p:spPr>
          <a:xfrm>
            <a:off x="4659364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Овал 12"/>
          <p:cNvSpPr/>
          <p:nvPr/>
        </p:nvSpPr>
        <p:spPr>
          <a:xfrm>
            <a:off x="4659363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Овал 13"/>
          <p:cNvSpPr/>
          <p:nvPr/>
        </p:nvSpPr>
        <p:spPr>
          <a:xfrm>
            <a:off x="11026189" y="1842676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Овал 14"/>
          <p:cNvSpPr/>
          <p:nvPr/>
        </p:nvSpPr>
        <p:spPr>
          <a:xfrm>
            <a:off x="11026188" y="1255402"/>
            <a:ext cx="425167" cy="4251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Овал 15"/>
          <p:cNvSpPr/>
          <p:nvPr/>
        </p:nvSpPr>
        <p:spPr>
          <a:xfrm>
            <a:off x="11067929" y="5248865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Овал 16"/>
          <p:cNvSpPr/>
          <p:nvPr/>
        </p:nvSpPr>
        <p:spPr>
          <a:xfrm>
            <a:off x="11067928" y="4661591"/>
            <a:ext cx="425167" cy="425167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04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2381794" y="185056"/>
            <a:ext cx="6418217" cy="6418217"/>
          </a:xfrm>
          <a:prstGeom prst="ellipse">
            <a:avLst/>
          </a:prstGeom>
          <a:solidFill>
            <a:srgbClr val="F0B4AE">
              <a:alpha val="20000"/>
            </a:srgbClr>
          </a:solidFill>
          <a:ln w="31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17128" y="2933289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788134" y="1814237"/>
            <a:ext cx="545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029105" y="3255506"/>
            <a:ext cx="702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-1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80415" y="1927449"/>
            <a:ext cx="1405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3.14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0182" y="3142294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20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817128" y="4086503"/>
            <a:ext cx="8710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45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654535" y="1646105"/>
            <a:ext cx="1291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3/2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1952" y="362603"/>
            <a:ext cx="24964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number</a:t>
            </a:r>
            <a:endParaRPr lang="en-US" sz="4800" dirty="0">
              <a:solidFill>
                <a:srgbClr val="C0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41761" y="2625512"/>
            <a:ext cx="1786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solidFill>
                  <a:srgbClr val="7030A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 =</a:t>
            </a:r>
            <a:endParaRPr lang="en-US" sz="8800" dirty="0">
              <a:solidFill>
                <a:srgbClr val="7030A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81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8" y="490347"/>
            <a:ext cx="8162925" cy="587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45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07" y="2137482"/>
            <a:ext cx="2887379" cy="246316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808" y="3172522"/>
            <a:ext cx="6568936" cy="39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87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907" y="2137482"/>
            <a:ext cx="2887379" cy="246316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808" y="3172522"/>
            <a:ext cx="6568936" cy="393088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4159412" y="742063"/>
            <a:ext cx="38731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ISOMORPHIC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12664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666" y="3121819"/>
            <a:ext cx="10266669" cy="61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5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887" y="2864131"/>
            <a:ext cx="9590227" cy="112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4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458900" y="3013502"/>
            <a:ext cx="52742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err="1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boolean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05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2554806" y="3013502"/>
            <a:ext cx="70888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{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}, {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true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})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88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08765" y="3013502"/>
            <a:ext cx="1574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430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72885" y="3013502"/>
            <a:ext cx="1446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24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5372885" y="3013502"/>
            <a:ext cx="144623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r>
              <a:rPr lang="ru-RU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*</a:t>
            </a:r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4800" dirty="0" smtClean="0">
                <a:solidFill>
                  <a:schemeClr val="accent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lang="en-US" sz="4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3809958" y="742063"/>
            <a:ext cx="457208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latin typeface="Roboto" panose="02000000000000000000" pitchFamily="2" charset="0"/>
                <a:ea typeface="Roboto" panose="02000000000000000000" pitchFamily="2" charset="0"/>
              </a:rPr>
              <a:t>PRODUCT TYPE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22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1497</TotalTime>
  <Words>2613</Words>
  <Application>Microsoft Office PowerPoint</Application>
  <PresentationFormat>Широкоэкранный</PresentationFormat>
  <Paragraphs>782</Paragraphs>
  <Slides>211</Slides>
  <Notes>160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211</vt:i4>
      </vt:variant>
    </vt:vector>
  </HeadingPairs>
  <TitlesOfParts>
    <vt:vector size="216" baseType="lpstr">
      <vt:lpstr>Arial</vt:lpstr>
      <vt:lpstr>Calibri</vt:lpstr>
      <vt:lpstr>Calibri Light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Khaimov</dc:creator>
  <cp:lastModifiedBy>Khaimov</cp:lastModifiedBy>
  <cp:revision>129</cp:revision>
  <dcterms:created xsi:type="dcterms:W3CDTF">2023-02-24T06:10:12Z</dcterms:created>
  <dcterms:modified xsi:type="dcterms:W3CDTF">2023-07-12T06:45:23Z</dcterms:modified>
</cp:coreProperties>
</file>

<file path=docProps/thumbnail.jpeg>
</file>